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diagrams/colors1.xml" ContentType="application/vnd.openxmlformats-officedocument.drawingml.diagramColors+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diagrams/drawing1.xml" ContentType="application/vnd.ms-office.drawingml.diagramDrawing+xml"/>
  <Override PartName="/ppt/revisionInfo.xml" ContentType="application/vnd.ms-powerpoint.revisioninfo+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quickStyle1.xml" ContentType="application/vnd.openxmlformats-officedocument.drawingml.diagramStyle+xml"/>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diagrams/layout1.xml" ContentType="application/vnd.openxmlformats-officedocument.drawingml.diagramLayout+xml"/>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diagrams/data1.xml" ContentType="application/vnd.openxmlformats-officedocument.drawingml.diagramData+xml"/>
  <Override PartName="/docProps/core.xml" ContentType="application/vnd.openxmlformats-package.core-properties+xml"/>
  <Override PartName="/ppt/slides/slide5.xml" ContentType="application/vnd.openxmlformats-officedocument.presentationml.slide+xml"/>
  <Override PartName="/ppt/slideLayouts/slideLayout7.xml" ContentType="application/vnd.openxmlformats-officedocument.presentationml.slideLayout+xml"/>
  <Default Extension="png" ContentType="image/pn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sldIdLst>
    <p:sldId id="256" r:id="rId2"/>
    <p:sldId id="259" r:id="rId3"/>
    <p:sldId id="276" r:id="rId4"/>
    <p:sldId id="263" r:id="rId5"/>
    <p:sldId id="257" r:id="rId6"/>
    <p:sldId id="258" r:id="rId7"/>
    <p:sldId id="264" r:id="rId8"/>
    <p:sldId id="269" r:id="rId9"/>
    <p:sldId id="275" r:id="rId10"/>
    <p:sldId id="270" r:id="rId11"/>
    <p:sldId id="271" r:id="rId12"/>
    <p:sldId id="272" r:id="rId13"/>
    <p:sldId id="274" r:id="rId14"/>
    <p:sldId id="267"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7C5E6D0-8414-4636-A5B6-3192EE7A06D3}" v="1" dt="2023-10-20T05:02:40.9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9945" autoAdjust="0"/>
    <p:restoredTop sz="94660"/>
  </p:normalViewPr>
  <p:slideViewPr>
    <p:cSldViewPr snapToGrid="0">
      <p:cViewPr varScale="1">
        <p:scale>
          <a:sx n="76" d="100"/>
          <a:sy n="76" d="100"/>
        </p:scale>
        <p:origin x="-438" y="-84"/>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rtikey agrahari" userId="189314624eda9e4c" providerId="LiveId" clId="{E7C5E6D0-8414-4636-A5B6-3192EE7A06D3}"/>
    <pc:docChg chg="custSel addSld delSld modSld">
      <pc:chgData name="kartikey agrahari" userId="189314624eda9e4c" providerId="LiveId" clId="{E7C5E6D0-8414-4636-A5B6-3192EE7A06D3}" dt="2023-10-20T05:02:40.984" v="16" actId="20577"/>
      <pc:docMkLst>
        <pc:docMk/>
      </pc:docMkLst>
      <pc:sldChg chg="modSp">
        <pc:chgData name="kartikey agrahari" userId="189314624eda9e4c" providerId="LiveId" clId="{E7C5E6D0-8414-4636-A5B6-3192EE7A06D3}" dt="2023-10-20T05:02:40.984" v="16" actId="20577"/>
        <pc:sldMkLst>
          <pc:docMk/>
          <pc:sldMk cId="529465283" sldId="259"/>
        </pc:sldMkLst>
        <pc:graphicFrameChg chg="mod">
          <ac:chgData name="kartikey agrahari" userId="189314624eda9e4c" providerId="LiveId" clId="{E7C5E6D0-8414-4636-A5B6-3192EE7A06D3}" dt="2023-10-20T05:02:40.984" v="16" actId="20577"/>
          <ac:graphicFrameMkLst>
            <pc:docMk/>
            <pc:sldMk cId="529465283" sldId="259"/>
            <ac:graphicFrameMk id="5" creationId="{B8B051F6-44B1-D4C5-3D6B-5B9019CBF93B}"/>
          </ac:graphicFrameMkLst>
        </pc:graphicFrameChg>
      </pc:sldChg>
      <pc:sldChg chg="modSp del mod">
        <pc:chgData name="kartikey agrahari" userId="189314624eda9e4c" providerId="LiveId" clId="{E7C5E6D0-8414-4636-A5B6-3192EE7A06D3}" dt="2023-10-20T05:00:41.362" v="8" actId="47"/>
        <pc:sldMkLst>
          <pc:docMk/>
          <pc:sldMk cId="2794178478" sldId="261"/>
        </pc:sldMkLst>
        <pc:spChg chg="mod">
          <ac:chgData name="kartikey agrahari" userId="189314624eda9e4c" providerId="LiveId" clId="{E7C5E6D0-8414-4636-A5B6-3192EE7A06D3}" dt="2023-10-20T05:00:34.462" v="6" actId="21"/>
          <ac:spMkLst>
            <pc:docMk/>
            <pc:sldMk cId="2794178478" sldId="261"/>
            <ac:spMk id="2" creationId="{9E45C1E9-817D-93CC-AC6C-2F4E9D71580F}"/>
          </ac:spMkLst>
        </pc:spChg>
      </pc:sldChg>
      <pc:sldChg chg="modSp mod">
        <pc:chgData name="kartikey agrahari" userId="189314624eda9e4c" providerId="LiveId" clId="{E7C5E6D0-8414-4636-A5B6-3192EE7A06D3}" dt="2023-10-20T05:02:32.693" v="15" actId="207"/>
        <pc:sldMkLst>
          <pc:docMk/>
          <pc:sldMk cId="3869003793" sldId="263"/>
        </pc:sldMkLst>
        <pc:spChg chg="mod">
          <ac:chgData name="kartikey agrahari" userId="189314624eda9e4c" providerId="LiveId" clId="{E7C5E6D0-8414-4636-A5B6-3192EE7A06D3}" dt="2023-10-20T04:59:36.632" v="1" actId="207"/>
          <ac:spMkLst>
            <pc:docMk/>
            <pc:sldMk cId="3869003793" sldId="263"/>
            <ac:spMk id="2" creationId="{03B3B391-F3CF-60E9-29E7-21AFFB6EC8C3}"/>
          </ac:spMkLst>
        </pc:spChg>
        <pc:spChg chg="mod">
          <ac:chgData name="kartikey agrahari" userId="189314624eda9e4c" providerId="LiveId" clId="{E7C5E6D0-8414-4636-A5B6-3192EE7A06D3}" dt="2023-10-20T05:02:32.693" v="15" actId="207"/>
          <ac:spMkLst>
            <pc:docMk/>
            <pc:sldMk cId="3869003793" sldId="263"/>
            <ac:spMk id="3" creationId="{F1C0A835-3645-8C99-A138-1A8901D737F0}"/>
          </ac:spMkLst>
        </pc:spChg>
      </pc:sldChg>
      <pc:sldChg chg="modSp new mod">
        <pc:chgData name="kartikey agrahari" userId="189314624eda9e4c" providerId="LiveId" clId="{E7C5E6D0-8414-4636-A5B6-3192EE7A06D3}" dt="2023-10-20T05:02:25.855" v="14" actId="207"/>
        <pc:sldMkLst>
          <pc:docMk/>
          <pc:sldMk cId="2370580164" sldId="276"/>
        </pc:sldMkLst>
        <pc:spChg chg="mod">
          <ac:chgData name="kartikey agrahari" userId="189314624eda9e4c" providerId="LiveId" clId="{E7C5E6D0-8414-4636-A5B6-3192EE7A06D3}" dt="2023-10-20T05:00:37.526" v="7"/>
          <ac:spMkLst>
            <pc:docMk/>
            <pc:sldMk cId="2370580164" sldId="276"/>
            <ac:spMk id="2" creationId="{A0221988-545F-8060-8C2F-C371A5513704}"/>
          </ac:spMkLst>
        </pc:spChg>
        <pc:spChg chg="mod">
          <ac:chgData name="kartikey agrahari" userId="189314624eda9e4c" providerId="LiveId" clId="{E7C5E6D0-8414-4636-A5B6-3192EE7A06D3}" dt="2023-10-20T05:02:25.855" v="14" actId="207"/>
          <ac:spMkLst>
            <pc:docMk/>
            <pc:sldMk cId="2370580164" sldId="276"/>
            <ac:spMk id="3" creationId="{D5309068-07E4-0FC3-71BC-D1E7D9C1C01F}"/>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9A6FC55-BDF5-42B4-AFC5-E1DCDB4137C9}" type="doc">
      <dgm:prSet loTypeId="urn:microsoft.com/office/officeart/2005/8/layout/vList2" loCatId="list" qsTypeId="urn:microsoft.com/office/officeart/2005/8/quickstyle/simple4" qsCatId="simple" csTypeId="urn:microsoft.com/office/officeart/2005/8/colors/colorful2" csCatId="colorful" phldr="1"/>
      <dgm:spPr/>
      <dgm:t>
        <a:bodyPr/>
        <a:lstStyle/>
        <a:p>
          <a:endParaRPr lang="en-US"/>
        </a:p>
      </dgm:t>
    </dgm:pt>
    <dgm:pt modelId="{736A4F06-970E-45B2-9AA4-D00EFBDF8515}">
      <dgm:prSet/>
      <dgm:spPr/>
      <dgm:t>
        <a:bodyPr/>
        <a:lstStyle/>
        <a:p>
          <a:r>
            <a:rPr lang="en-IN" dirty="0">
              <a:latin typeface="Cambria Math" panose="02040503050406030204" pitchFamily="18" charset="0"/>
              <a:ea typeface="Cambria Math" panose="02040503050406030204" pitchFamily="18" charset="0"/>
            </a:rPr>
            <a:t>NIKHIL GOYAL(2201640100208)(Leader)</a:t>
          </a:r>
          <a:endParaRPr lang="en-US" dirty="0">
            <a:latin typeface="Cambria Math" panose="02040503050406030204" pitchFamily="18" charset="0"/>
            <a:ea typeface="Cambria Math" panose="02040503050406030204" pitchFamily="18" charset="0"/>
          </a:endParaRPr>
        </a:p>
      </dgm:t>
    </dgm:pt>
    <dgm:pt modelId="{393668CD-4C27-43AF-A9FF-19D1D3DB4216}" type="parTrans" cxnId="{0AA113B6-6D20-4C2A-8AC9-1CEDAADD8599}">
      <dgm:prSet/>
      <dgm:spPr/>
      <dgm:t>
        <a:bodyPr/>
        <a:lstStyle/>
        <a:p>
          <a:endParaRPr lang="en-US"/>
        </a:p>
      </dgm:t>
    </dgm:pt>
    <dgm:pt modelId="{71EF8D98-0758-453E-9F11-41E1E98E418B}" type="sibTrans" cxnId="{0AA113B6-6D20-4C2A-8AC9-1CEDAADD8599}">
      <dgm:prSet/>
      <dgm:spPr/>
      <dgm:t>
        <a:bodyPr/>
        <a:lstStyle/>
        <a:p>
          <a:endParaRPr lang="en-US"/>
        </a:p>
      </dgm:t>
    </dgm:pt>
    <dgm:pt modelId="{0B3FDD93-2E08-4FAC-9B41-2831408C4930}">
      <dgm:prSet/>
      <dgm:spPr/>
      <dgm:t>
        <a:bodyPr/>
        <a:lstStyle/>
        <a:p>
          <a:r>
            <a:rPr lang="en-IN" dirty="0">
              <a:latin typeface="Cambria Math" panose="02040503050406030204" pitchFamily="18" charset="0"/>
              <a:ea typeface="Cambria Math" panose="02040503050406030204" pitchFamily="18" charset="0"/>
            </a:rPr>
            <a:t>KSHITIZ NAMDEO(2201640100185)</a:t>
          </a:r>
          <a:endParaRPr lang="en-US" dirty="0">
            <a:latin typeface="Cambria Math" panose="02040503050406030204" pitchFamily="18" charset="0"/>
            <a:ea typeface="Cambria Math" panose="02040503050406030204" pitchFamily="18" charset="0"/>
          </a:endParaRPr>
        </a:p>
      </dgm:t>
    </dgm:pt>
    <dgm:pt modelId="{A6E8A6DE-DF19-4C3E-91DC-3A3FD20EBF55}" type="parTrans" cxnId="{F35AD93B-A3F7-4DC4-BF28-4D3F51078808}">
      <dgm:prSet/>
      <dgm:spPr/>
      <dgm:t>
        <a:bodyPr/>
        <a:lstStyle/>
        <a:p>
          <a:endParaRPr lang="en-US"/>
        </a:p>
      </dgm:t>
    </dgm:pt>
    <dgm:pt modelId="{0C49E0E1-5BEC-400F-BC9A-325568FFF2CF}" type="sibTrans" cxnId="{F35AD93B-A3F7-4DC4-BF28-4D3F51078808}">
      <dgm:prSet/>
      <dgm:spPr/>
      <dgm:t>
        <a:bodyPr/>
        <a:lstStyle/>
        <a:p>
          <a:endParaRPr lang="en-US"/>
        </a:p>
      </dgm:t>
    </dgm:pt>
    <dgm:pt modelId="{2F1184CF-39A2-4E4B-9CA8-38BA683F57E7}">
      <dgm:prSet/>
      <dgm:spPr/>
      <dgm:t>
        <a:bodyPr/>
        <a:lstStyle/>
        <a:p>
          <a:r>
            <a:rPr lang="en-IN" dirty="0">
              <a:latin typeface="Cambria Math" panose="02040503050406030204" pitchFamily="18" charset="0"/>
              <a:ea typeface="Cambria Math" panose="02040503050406030204" pitchFamily="18" charset="0"/>
            </a:rPr>
            <a:t>KARTIKEY AGRAHARI(2201640100174)</a:t>
          </a:r>
          <a:endParaRPr lang="en-US" dirty="0">
            <a:latin typeface="Cambria Math" panose="02040503050406030204" pitchFamily="18" charset="0"/>
            <a:ea typeface="Cambria Math" panose="02040503050406030204" pitchFamily="18" charset="0"/>
          </a:endParaRPr>
        </a:p>
      </dgm:t>
    </dgm:pt>
    <dgm:pt modelId="{DFA1616F-D61F-47C0-9B38-3FF5668D3ED2}" type="parTrans" cxnId="{813C4436-BFAD-4A84-BB0D-91C4F33CF5E4}">
      <dgm:prSet/>
      <dgm:spPr/>
      <dgm:t>
        <a:bodyPr/>
        <a:lstStyle/>
        <a:p>
          <a:endParaRPr lang="en-US"/>
        </a:p>
      </dgm:t>
    </dgm:pt>
    <dgm:pt modelId="{B2009E01-5C2F-4FA4-81FB-16711917A273}" type="sibTrans" cxnId="{813C4436-BFAD-4A84-BB0D-91C4F33CF5E4}">
      <dgm:prSet/>
      <dgm:spPr/>
      <dgm:t>
        <a:bodyPr/>
        <a:lstStyle/>
        <a:p>
          <a:endParaRPr lang="en-US"/>
        </a:p>
      </dgm:t>
    </dgm:pt>
    <dgm:pt modelId="{CD5DC3DE-A641-4B19-86F4-E949AA48ABD9}">
      <dgm:prSet/>
      <dgm:spPr/>
      <dgm:t>
        <a:bodyPr/>
        <a:lstStyle/>
        <a:p>
          <a:r>
            <a:rPr lang="en-IN" dirty="0">
              <a:latin typeface="Cambria Math" panose="02040503050406030204" pitchFamily="18" charset="0"/>
              <a:ea typeface="Cambria Math" panose="02040503050406030204" pitchFamily="18" charset="0"/>
            </a:rPr>
            <a:t>NAVEEN SINGH</a:t>
          </a:r>
          <a:r>
            <a:rPr lang="en-IN">
              <a:latin typeface="Cambria Math" panose="02040503050406030204" pitchFamily="18" charset="0"/>
              <a:ea typeface="Cambria Math" panose="02040503050406030204" pitchFamily="18" charset="0"/>
            </a:rPr>
            <a:t>(2201640100204)</a:t>
          </a:r>
          <a:endParaRPr lang="en-US" dirty="0">
            <a:latin typeface="Cambria Math" panose="02040503050406030204" pitchFamily="18" charset="0"/>
            <a:ea typeface="Cambria Math" panose="02040503050406030204" pitchFamily="18" charset="0"/>
          </a:endParaRPr>
        </a:p>
      </dgm:t>
    </dgm:pt>
    <dgm:pt modelId="{4885B33B-292A-4050-AB29-FDC361682ADB}" type="parTrans" cxnId="{DAD66E83-0343-4CBE-A1D9-41358B896971}">
      <dgm:prSet/>
      <dgm:spPr/>
      <dgm:t>
        <a:bodyPr/>
        <a:lstStyle/>
        <a:p>
          <a:endParaRPr lang="en-US"/>
        </a:p>
      </dgm:t>
    </dgm:pt>
    <dgm:pt modelId="{FFDD2BE2-A6F1-442F-B535-D16E65B6A73F}" type="sibTrans" cxnId="{DAD66E83-0343-4CBE-A1D9-41358B896971}">
      <dgm:prSet/>
      <dgm:spPr/>
      <dgm:t>
        <a:bodyPr/>
        <a:lstStyle/>
        <a:p>
          <a:endParaRPr lang="en-US"/>
        </a:p>
      </dgm:t>
    </dgm:pt>
    <dgm:pt modelId="{065395BA-49B2-4358-9691-730411C92C2B}" type="pres">
      <dgm:prSet presAssocID="{29A6FC55-BDF5-42B4-AFC5-E1DCDB4137C9}" presName="linear" presStyleCnt="0">
        <dgm:presLayoutVars>
          <dgm:animLvl val="lvl"/>
          <dgm:resizeHandles val="exact"/>
        </dgm:presLayoutVars>
      </dgm:prSet>
      <dgm:spPr/>
      <dgm:t>
        <a:bodyPr/>
        <a:lstStyle/>
        <a:p>
          <a:endParaRPr lang="en-US"/>
        </a:p>
      </dgm:t>
    </dgm:pt>
    <dgm:pt modelId="{D269D864-4910-4B73-B014-C70EFD9FE7D8}" type="pres">
      <dgm:prSet presAssocID="{736A4F06-970E-45B2-9AA4-D00EFBDF8515}" presName="parentText" presStyleLbl="node1" presStyleIdx="0" presStyleCnt="4">
        <dgm:presLayoutVars>
          <dgm:chMax val="0"/>
          <dgm:bulletEnabled val="1"/>
        </dgm:presLayoutVars>
      </dgm:prSet>
      <dgm:spPr/>
      <dgm:t>
        <a:bodyPr/>
        <a:lstStyle/>
        <a:p>
          <a:endParaRPr lang="en-US"/>
        </a:p>
      </dgm:t>
    </dgm:pt>
    <dgm:pt modelId="{953615E6-6346-4BAA-A272-BC6FC884E943}" type="pres">
      <dgm:prSet presAssocID="{71EF8D98-0758-453E-9F11-41E1E98E418B}" presName="spacer" presStyleCnt="0"/>
      <dgm:spPr/>
    </dgm:pt>
    <dgm:pt modelId="{5282B944-4F84-4E22-BEF4-E8E4A7E542E1}" type="pres">
      <dgm:prSet presAssocID="{0B3FDD93-2E08-4FAC-9B41-2831408C4930}" presName="parentText" presStyleLbl="node1" presStyleIdx="1" presStyleCnt="4">
        <dgm:presLayoutVars>
          <dgm:chMax val="0"/>
          <dgm:bulletEnabled val="1"/>
        </dgm:presLayoutVars>
      </dgm:prSet>
      <dgm:spPr/>
      <dgm:t>
        <a:bodyPr/>
        <a:lstStyle/>
        <a:p>
          <a:endParaRPr lang="en-US"/>
        </a:p>
      </dgm:t>
    </dgm:pt>
    <dgm:pt modelId="{7A93CD96-3672-4028-9FDB-B9C79D879E52}" type="pres">
      <dgm:prSet presAssocID="{0C49E0E1-5BEC-400F-BC9A-325568FFF2CF}" presName="spacer" presStyleCnt="0"/>
      <dgm:spPr/>
    </dgm:pt>
    <dgm:pt modelId="{A099AD39-ADAE-460B-9D8A-0DDD8E6527DC}" type="pres">
      <dgm:prSet presAssocID="{2F1184CF-39A2-4E4B-9CA8-38BA683F57E7}" presName="parentText" presStyleLbl="node1" presStyleIdx="2" presStyleCnt="4">
        <dgm:presLayoutVars>
          <dgm:chMax val="0"/>
          <dgm:bulletEnabled val="1"/>
        </dgm:presLayoutVars>
      </dgm:prSet>
      <dgm:spPr/>
      <dgm:t>
        <a:bodyPr/>
        <a:lstStyle/>
        <a:p>
          <a:endParaRPr lang="en-US"/>
        </a:p>
      </dgm:t>
    </dgm:pt>
    <dgm:pt modelId="{08659FD4-0B9B-4ECD-8CC7-8E9C8ACC8E53}" type="pres">
      <dgm:prSet presAssocID="{B2009E01-5C2F-4FA4-81FB-16711917A273}" presName="spacer" presStyleCnt="0"/>
      <dgm:spPr/>
    </dgm:pt>
    <dgm:pt modelId="{184BBEAC-3D8D-463D-B505-1BB05CFDC49B}" type="pres">
      <dgm:prSet presAssocID="{CD5DC3DE-A641-4B19-86F4-E949AA48ABD9}" presName="parentText" presStyleLbl="node1" presStyleIdx="3" presStyleCnt="4">
        <dgm:presLayoutVars>
          <dgm:chMax val="0"/>
          <dgm:bulletEnabled val="1"/>
        </dgm:presLayoutVars>
      </dgm:prSet>
      <dgm:spPr/>
      <dgm:t>
        <a:bodyPr/>
        <a:lstStyle/>
        <a:p>
          <a:endParaRPr lang="en-US"/>
        </a:p>
      </dgm:t>
    </dgm:pt>
  </dgm:ptLst>
  <dgm:cxnLst>
    <dgm:cxn modelId="{712B88FA-8D40-4576-833F-132EE5DA6FFC}" type="presOf" srcId="{0B3FDD93-2E08-4FAC-9B41-2831408C4930}" destId="{5282B944-4F84-4E22-BEF4-E8E4A7E542E1}" srcOrd="0" destOrd="0" presId="urn:microsoft.com/office/officeart/2005/8/layout/vList2"/>
    <dgm:cxn modelId="{813C4436-BFAD-4A84-BB0D-91C4F33CF5E4}" srcId="{29A6FC55-BDF5-42B4-AFC5-E1DCDB4137C9}" destId="{2F1184CF-39A2-4E4B-9CA8-38BA683F57E7}" srcOrd="2" destOrd="0" parTransId="{DFA1616F-D61F-47C0-9B38-3FF5668D3ED2}" sibTransId="{B2009E01-5C2F-4FA4-81FB-16711917A273}"/>
    <dgm:cxn modelId="{0AA113B6-6D20-4C2A-8AC9-1CEDAADD8599}" srcId="{29A6FC55-BDF5-42B4-AFC5-E1DCDB4137C9}" destId="{736A4F06-970E-45B2-9AA4-D00EFBDF8515}" srcOrd="0" destOrd="0" parTransId="{393668CD-4C27-43AF-A9FF-19D1D3DB4216}" sibTransId="{71EF8D98-0758-453E-9F11-41E1E98E418B}"/>
    <dgm:cxn modelId="{F35AD93B-A3F7-4DC4-BF28-4D3F51078808}" srcId="{29A6FC55-BDF5-42B4-AFC5-E1DCDB4137C9}" destId="{0B3FDD93-2E08-4FAC-9B41-2831408C4930}" srcOrd="1" destOrd="0" parTransId="{A6E8A6DE-DF19-4C3E-91DC-3A3FD20EBF55}" sibTransId="{0C49E0E1-5BEC-400F-BC9A-325568FFF2CF}"/>
    <dgm:cxn modelId="{FA7AD7E9-CDB1-4B56-B3C3-CC4360D3F13A}" type="presOf" srcId="{CD5DC3DE-A641-4B19-86F4-E949AA48ABD9}" destId="{184BBEAC-3D8D-463D-B505-1BB05CFDC49B}" srcOrd="0" destOrd="0" presId="urn:microsoft.com/office/officeart/2005/8/layout/vList2"/>
    <dgm:cxn modelId="{455CFDAD-470C-41CF-8931-CE6A85BA380D}" type="presOf" srcId="{29A6FC55-BDF5-42B4-AFC5-E1DCDB4137C9}" destId="{065395BA-49B2-4358-9691-730411C92C2B}" srcOrd="0" destOrd="0" presId="urn:microsoft.com/office/officeart/2005/8/layout/vList2"/>
    <dgm:cxn modelId="{DAD66E83-0343-4CBE-A1D9-41358B896971}" srcId="{29A6FC55-BDF5-42B4-AFC5-E1DCDB4137C9}" destId="{CD5DC3DE-A641-4B19-86F4-E949AA48ABD9}" srcOrd="3" destOrd="0" parTransId="{4885B33B-292A-4050-AB29-FDC361682ADB}" sibTransId="{FFDD2BE2-A6F1-442F-B535-D16E65B6A73F}"/>
    <dgm:cxn modelId="{8417D083-9B5D-4C23-BB28-C28FAF1F2BD8}" type="presOf" srcId="{736A4F06-970E-45B2-9AA4-D00EFBDF8515}" destId="{D269D864-4910-4B73-B014-C70EFD9FE7D8}" srcOrd="0" destOrd="0" presId="urn:microsoft.com/office/officeart/2005/8/layout/vList2"/>
    <dgm:cxn modelId="{82853F18-18B0-4A2B-90F3-E5B9F35C3EC2}" type="presOf" srcId="{2F1184CF-39A2-4E4B-9CA8-38BA683F57E7}" destId="{A099AD39-ADAE-460B-9D8A-0DDD8E6527DC}" srcOrd="0" destOrd="0" presId="urn:microsoft.com/office/officeart/2005/8/layout/vList2"/>
    <dgm:cxn modelId="{B9DC8584-F084-42D4-B9BE-2514EEB3B565}" type="presParOf" srcId="{065395BA-49B2-4358-9691-730411C92C2B}" destId="{D269D864-4910-4B73-B014-C70EFD9FE7D8}" srcOrd="0" destOrd="0" presId="urn:microsoft.com/office/officeart/2005/8/layout/vList2"/>
    <dgm:cxn modelId="{323B329A-29A1-437F-B507-95D6B482C712}" type="presParOf" srcId="{065395BA-49B2-4358-9691-730411C92C2B}" destId="{953615E6-6346-4BAA-A272-BC6FC884E943}" srcOrd="1" destOrd="0" presId="urn:microsoft.com/office/officeart/2005/8/layout/vList2"/>
    <dgm:cxn modelId="{6E7646A1-6F85-4E18-A840-5FA3B18ED9C9}" type="presParOf" srcId="{065395BA-49B2-4358-9691-730411C92C2B}" destId="{5282B944-4F84-4E22-BEF4-E8E4A7E542E1}" srcOrd="2" destOrd="0" presId="urn:microsoft.com/office/officeart/2005/8/layout/vList2"/>
    <dgm:cxn modelId="{1784A0AA-48C2-4868-93E0-D122ECEECB33}" type="presParOf" srcId="{065395BA-49B2-4358-9691-730411C92C2B}" destId="{7A93CD96-3672-4028-9FDB-B9C79D879E52}" srcOrd="3" destOrd="0" presId="urn:microsoft.com/office/officeart/2005/8/layout/vList2"/>
    <dgm:cxn modelId="{E6B92DFB-0BE6-4737-8FDB-B6BC7B4D988D}" type="presParOf" srcId="{065395BA-49B2-4358-9691-730411C92C2B}" destId="{A099AD39-ADAE-460B-9D8A-0DDD8E6527DC}" srcOrd="4" destOrd="0" presId="urn:microsoft.com/office/officeart/2005/8/layout/vList2"/>
    <dgm:cxn modelId="{EE9FFEC8-2501-4FD9-AF4C-6FDBA6716A04}" type="presParOf" srcId="{065395BA-49B2-4358-9691-730411C92C2B}" destId="{08659FD4-0B9B-4ECD-8CC7-8E9C8ACC8E53}" srcOrd="5" destOrd="0" presId="urn:microsoft.com/office/officeart/2005/8/layout/vList2"/>
    <dgm:cxn modelId="{15E79136-CE7D-49AE-8E00-C86E56036FB6}" type="presParOf" srcId="{065395BA-49B2-4358-9691-730411C92C2B}" destId="{184BBEAC-3D8D-463D-B505-1BB05CFDC49B}" srcOrd="6" destOrd="0" presId="urn:microsoft.com/office/officeart/2005/8/layout/vList2"/>
  </dgm:cxnLst>
  <dgm:bg/>
  <dgm:whole/>
  <dgm:extLst>
    <a:ext uri="http://schemas.microsoft.com/office/drawing/2008/diagram">
      <dsp:dataModelExt xmlns:dsp="http://schemas.microsoft.com/office/drawing/2008/diagram" xmlns=""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69D864-4910-4B73-B014-C70EFD9FE7D8}">
      <dsp:nvSpPr>
        <dsp:cNvPr id="0" name=""/>
        <dsp:cNvSpPr/>
      </dsp:nvSpPr>
      <dsp:spPr>
        <a:xfrm>
          <a:off x="0" y="43590"/>
          <a:ext cx="6702357" cy="1158299"/>
        </a:xfrm>
        <a:prstGeom prst="roundRect">
          <a:avLst/>
        </a:prstGeom>
        <a:gradFill rotWithShape="0">
          <a:gsLst>
            <a:gs pos="0">
              <a:schemeClr val="accent2">
                <a:hueOff val="0"/>
                <a:satOff val="0"/>
                <a:lumOff val="0"/>
                <a:alphaOff val="0"/>
                <a:tint val="96000"/>
                <a:lumMod val="100000"/>
              </a:schemeClr>
            </a:gs>
            <a:gs pos="78000">
              <a:schemeClr val="accent2">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IN" sz="3000" kern="1200" dirty="0">
              <a:latin typeface="Cambria Math" panose="02040503050406030204" pitchFamily="18" charset="0"/>
              <a:ea typeface="Cambria Math" panose="02040503050406030204" pitchFamily="18" charset="0"/>
            </a:rPr>
            <a:t>NIKHIL GOYAL(2201640100208)(Leader)</a:t>
          </a:r>
          <a:endParaRPr lang="en-US" sz="3000" kern="1200" dirty="0">
            <a:latin typeface="Cambria Math" panose="02040503050406030204" pitchFamily="18" charset="0"/>
            <a:ea typeface="Cambria Math" panose="02040503050406030204" pitchFamily="18" charset="0"/>
          </a:endParaRPr>
        </a:p>
      </dsp:txBody>
      <dsp:txXfrm>
        <a:off x="56543" y="100133"/>
        <a:ext cx="6589271" cy="1045213"/>
      </dsp:txXfrm>
    </dsp:sp>
    <dsp:sp modelId="{5282B944-4F84-4E22-BEF4-E8E4A7E542E1}">
      <dsp:nvSpPr>
        <dsp:cNvPr id="0" name=""/>
        <dsp:cNvSpPr/>
      </dsp:nvSpPr>
      <dsp:spPr>
        <a:xfrm>
          <a:off x="0" y="1288290"/>
          <a:ext cx="6702357" cy="1158299"/>
        </a:xfrm>
        <a:prstGeom prst="roundRect">
          <a:avLst/>
        </a:prstGeom>
        <a:gradFill rotWithShape="0">
          <a:gsLst>
            <a:gs pos="0">
              <a:schemeClr val="accent2">
                <a:hueOff val="1560506"/>
                <a:satOff val="-1946"/>
                <a:lumOff val="458"/>
                <a:alphaOff val="0"/>
                <a:tint val="96000"/>
                <a:lumMod val="100000"/>
              </a:schemeClr>
            </a:gs>
            <a:gs pos="78000">
              <a:schemeClr val="accent2">
                <a:hueOff val="1560506"/>
                <a:satOff val="-1946"/>
                <a:lumOff val="458"/>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IN" sz="3000" kern="1200" dirty="0">
              <a:latin typeface="Cambria Math" panose="02040503050406030204" pitchFamily="18" charset="0"/>
              <a:ea typeface="Cambria Math" panose="02040503050406030204" pitchFamily="18" charset="0"/>
            </a:rPr>
            <a:t>KSHITIZ NAMDEO(2201640100185)</a:t>
          </a:r>
          <a:endParaRPr lang="en-US" sz="3000" kern="1200" dirty="0">
            <a:latin typeface="Cambria Math" panose="02040503050406030204" pitchFamily="18" charset="0"/>
            <a:ea typeface="Cambria Math" panose="02040503050406030204" pitchFamily="18" charset="0"/>
          </a:endParaRPr>
        </a:p>
      </dsp:txBody>
      <dsp:txXfrm>
        <a:off x="56543" y="1344833"/>
        <a:ext cx="6589271" cy="1045213"/>
      </dsp:txXfrm>
    </dsp:sp>
    <dsp:sp modelId="{A099AD39-ADAE-460B-9D8A-0DDD8E6527DC}">
      <dsp:nvSpPr>
        <dsp:cNvPr id="0" name=""/>
        <dsp:cNvSpPr/>
      </dsp:nvSpPr>
      <dsp:spPr>
        <a:xfrm>
          <a:off x="0" y="2532990"/>
          <a:ext cx="6702357" cy="1158299"/>
        </a:xfrm>
        <a:prstGeom prst="roundRect">
          <a:avLst/>
        </a:prstGeom>
        <a:gradFill rotWithShape="0">
          <a:gsLst>
            <a:gs pos="0">
              <a:schemeClr val="accent2">
                <a:hueOff val="3121013"/>
                <a:satOff val="-3893"/>
                <a:lumOff val="915"/>
                <a:alphaOff val="0"/>
                <a:tint val="96000"/>
                <a:lumMod val="100000"/>
              </a:schemeClr>
            </a:gs>
            <a:gs pos="78000">
              <a:schemeClr val="accent2">
                <a:hueOff val="3121013"/>
                <a:satOff val="-3893"/>
                <a:lumOff val="915"/>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IN" sz="3000" kern="1200" dirty="0">
              <a:latin typeface="Cambria Math" panose="02040503050406030204" pitchFamily="18" charset="0"/>
              <a:ea typeface="Cambria Math" panose="02040503050406030204" pitchFamily="18" charset="0"/>
            </a:rPr>
            <a:t>KARTIKEY AGRAHARI(2201640100174)</a:t>
          </a:r>
          <a:endParaRPr lang="en-US" sz="3000" kern="1200" dirty="0">
            <a:latin typeface="Cambria Math" panose="02040503050406030204" pitchFamily="18" charset="0"/>
            <a:ea typeface="Cambria Math" panose="02040503050406030204" pitchFamily="18" charset="0"/>
          </a:endParaRPr>
        </a:p>
      </dsp:txBody>
      <dsp:txXfrm>
        <a:off x="56543" y="2589533"/>
        <a:ext cx="6589271" cy="1045213"/>
      </dsp:txXfrm>
    </dsp:sp>
    <dsp:sp modelId="{184BBEAC-3D8D-463D-B505-1BB05CFDC49B}">
      <dsp:nvSpPr>
        <dsp:cNvPr id="0" name=""/>
        <dsp:cNvSpPr/>
      </dsp:nvSpPr>
      <dsp:spPr>
        <a:xfrm>
          <a:off x="0" y="3777690"/>
          <a:ext cx="6702357" cy="1158299"/>
        </a:xfrm>
        <a:prstGeom prst="roundRect">
          <a:avLst/>
        </a:prstGeom>
        <a:gradFill rotWithShape="0">
          <a:gsLst>
            <a:gs pos="0">
              <a:schemeClr val="accent2">
                <a:hueOff val="4681519"/>
                <a:satOff val="-5839"/>
                <a:lumOff val="1373"/>
                <a:alphaOff val="0"/>
                <a:tint val="96000"/>
                <a:lumMod val="100000"/>
              </a:schemeClr>
            </a:gs>
            <a:gs pos="78000">
              <a:schemeClr val="accent2">
                <a:hueOff val="4681519"/>
                <a:satOff val="-5839"/>
                <a:lumOff val="1373"/>
                <a:alphaOff val="0"/>
                <a:shade val="94000"/>
                <a:lumMod val="94000"/>
              </a:schemeClr>
            </a:gs>
          </a:gsLst>
          <a:lin ang="5400000" scaled="0"/>
        </a:gradFill>
        <a:ln>
          <a:noFill/>
        </a:ln>
        <a:effectLst>
          <a:outerShdw blurRad="38100" dist="254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IN" sz="3000" kern="1200" dirty="0">
              <a:latin typeface="Cambria Math" panose="02040503050406030204" pitchFamily="18" charset="0"/>
              <a:ea typeface="Cambria Math" panose="02040503050406030204" pitchFamily="18" charset="0"/>
            </a:rPr>
            <a:t>NAVEEN SINGH</a:t>
          </a:r>
          <a:r>
            <a:rPr lang="en-IN" sz="3000" kern="1200">
              <a:latin typeface="Cambria Math" panose="02040503050406030204" pitchFamily="18" charset="0"/>
              <a:ea typeface="Cambria Math" panose="02040503050406030204" pitchFamily="18" charset="0"/>
            </a:rPr>
            <a:t>(2201640100204)</a:t>
          </a:r>
          <a:endParaRPr lang="en-US" sz="3000" kern="1200" dirty="0">
            <a:latin typeface="Cambria Math" panose="02040503050406030204" pitchFamily="18" charset="0"/>
            <a:ea typeface="Cambria Math" panose="02040503050406030204" pitchFamily="18" charset="0"/>
          </a:endParaRPr>
        </a:p>
      </dsp:txBody>
      <dsp:txXfrm>
        <a:off x="56543" y="3834233"/>
        <a:ext cx="6589271" cy="1045213"/>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4.pn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602FFA9-828A-480F-9CB7-A74ED218D971}" type="datetimeFigureOut">
              <a:rPr lang="en-IN" smtClean="0"/>
              <a:pPr/>
              <a:t>19-09-2024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45BDD2-7DE8-4419-BA16-3014BF49FF89}" type="slidenum">
              <a:rPr lang="en-IN" smtClean="0"/>
              <a:pPr/>
              <a:t>‹#›</a:t>
            </a:fld>
            <a:endParaRPr lang="en-IN"/>
          </a:p>
        </p:txBody>
      </p:sp>
    </p:spTree>
    <p:extLst>
      <p:ext uri="{BB962C8B-B14F-4D97-AF65-F5344CB8AC3E}">
        <p14:creationId xmlns:p14="http://schemas.microsoft.com/office/powerpoint/2010/main" xmlns="" val="16210465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02FFA9-828A-480F-9CB7-A74ED218D971}" type="datetimeFigureOut">
              <a:rPr lang="en-IN" smtClean="0"/>
              <a:pPr/>
              <a:t>19-09-2024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45BDD2-7DE8-4419-BA16-3014BF49FF89}" type="slidenum">
              <a:rPr lang="en-IN" smtClean="0"/>
              <a:pPr/>
              <a:t>‹#›</a:t>
            </a:fld>
            <a:endParaRPr lang="en-IN"/>
          </a:p>
        </p:txBody>
      </p:sp>
    </p:spTree>
    <p:extLst>
      <p:ext uri="{BB962C8B-B14F-4D97-AF65-F5344CB8AC3E}">
        <p14:creationId xmlns:p14="http://schemas.microsoft.com/office/powerpoint/2010/main" xmlns="" val="10052764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02FFA9-828A-480F-9CB7-A74ED218D971}" type="datetimeFigureOut">
              <a:rPr lang="en-IN" smtClean="0"/>
              <a:pPr/>
              <a:t>19-09-2024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45BDD2-7DE8-4419-BA16-3014BF49FF89}" type="slidenum">
              <a:rPr lang="en-IN" smtClean="0"/>
              <a:pPr/>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xmlns="" val="35513661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02FFA9-828A-480F-9CB7-A74ED218D971}" type="datetimeFigureOut">
              <a:rPr lang="en-IN" smtClean="0"/>
              <a:pPr/>
              <a:t>19-09-2024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45BDD2-7DE8-4419-BA16-3014BF49FF89}" type="slidenum">
              <a:rPr lang="en-IN" smtClean="0"/>
              <a:pPr/>
              <a:t>‹#›</a:t>
            </a:fld>
            <a:endParaRPr lang="en-IN"/>
          </a:p>
        </p:txBody>
      </p:sp>
    </p:spTree>
    <p:extLst>
      <p:ext uri="{BB962C8B-B14F-4D97-AF65-F5344CB8AC3E}">
        <p14:creationId xmlns:p14="http://schemas.microsoft.com/office/powerpoint/2010/main" xmlns="" val="22765888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02FFA9-828A-480F-9CB7-A74ED218D971}" type="datetimeFigureOut">
              <a:rPr lang="en-IN" smtClean="0"/>
              <a:pPr/>
              <a:t>19-09-2024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45BDD2-7DE8-4419-BA16-3014BF49FF89}" type="slidenum">
              <a:rPr lang="en-IN" smtClean="0"/>
              <a:pPr/>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xmlns="" val="3301883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02FFA9-828A-480F-9CB7-A74ED218D971}" type="datetimeFigureOut">
              <a:rPr lang="en-IN" smtClean="0"/>
              <a:pPr/>
              <a:t>19-09-2024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45BDD2-7DE8-4419-BA16-3014BF49FF89}" type="slidenum">
              <a:rPr lang="en-IN" smtClean="0"/>
              <a:pPr/>
              <a:t>‹#›</a:t>
            </a:fld>
            <a:endParaRPr lang="en-IN"/>
          </a:p>
        </p:txBody>
      </p:sp>
    </p:spTree>
    <p:extLst>
      <p:ext uri="{BB962C8B-B14F-4D97-AF65-F5344CB8AC3E}">
        <p14:creationId xmlns:p14="http://schemas.microsoft.com/office/powerpoint/2010/main" xmlns="" val="392664258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02FFA9-828A-480F-9CB7-A74ED218D971}" type="datetimeFigureOut">
              <a:rPr lang="en-IN" smtClean="0"/>
              <a:pPr/>
              <a:t>19-09-2024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45BDD2-7DE8-4419-BA16-3014BF49FF89}" type="slidenum">
              <a:rPr lang="en-IN" smtClean="0"/>
              <a:pPr/>
              <a:t>‹#›</a:t>
            </a:fld>
            <a:endParaRPr lang="en-IN"/>
          </a:p>
        </p:txBody>
      </p:sp>
    </p:spTree>
    <p:extLst>
      <p:ext uri="{BB962C8B-B14F-4D97-AF65-F5344CB8AC3E}">
        <p14:creationId xmlns:p14="http://schemas.microsoft.com/office/powerpoint/2010/main" xmlns="" val="15468926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02FFA9-828A-480F-9CB7-A74ED218D971}" type="datetimeFigureOut">
              <a:rPr lang="en-IN" smtClean="0"/>
              <a:pPr/>
              <a:t>19-09-2024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45BDD2-7DE8-4419-BA16-3014BF49FF89}" type="slidenum">
              <a:rPr lang="en-IN" smtClean="0"/>
              <a:pPr/>
              <a:t>‹#›</a:t>
            </a:fld>
            <a:endParaRPr lang="en-IN"/>
          </a:p>
        </p:txBody>
      </p:sp>
    </p:spTree>
    <p:extLst>
      <p:ext uri="{BB962C8B-B14F-4D97-AF65-F5344CB8AC3E}">
        <p14:creationId xmlns:p14="http://schemas.microsoft.com/office/powerpoint/2010/main" xmlns="" val="29203501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602FFA9-828A-480F-9CB7-A74ED218D971}" type="datetimeFigureOut">
              <a:rPr lang="en-IN" smtClean="0"/>
              <a:pPr/>
              <a:t>19-09-2024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45BDD2-7DE8-4419-BA16-3014BF49FF89}" type="slidenum">
              <a:rPr lang="en-IN" smtClean="0"/>
              <a:pPr/>
              <a:t>‹#›</a:t>
            </a:fld>
            <a:endParaRPr lang="en-IN"/>
          </a:p>
        </p:txBody>
      </p:sp>
    </p:spTree>
    <p:extLst>
      <p:ext uri="{BB962C8B-B14F-4D97-AF65-F5344CB8AC3E}">
        <p14:creationId xmlns:p14="http://schemas.microsoft.com/office/powerpoint/2010/main" xmlns="" val="37176967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602FFA9-828A-480F-9CB7-A74ED218D971}" type="datetimeFigureOut">
              <a:rPr lang="en-IN" smtClean="0"/>
              <a:pPr/>
              <a:t>19-09-2024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445BDD2-7DE8-4419-BA16-3014BF49FF89}" type="slidenum">
              <a:rPr lang="en-IN" smtClean="0"/>
              <a:pPr/>
              <a:t>‹#›</a:t>
            </a:fld>
            <a:endParaRPr lang="en-IN"/>
          </a:p>
        </p:txBody>
      </p:sp>
    </p:spTree>
    <p:extLst>
      <p:ext uri="{BB962C8B-B14F-4D97-AF65-F5344CB8AC3E}">
        <p14:creationId xmlns:p14="http://schemas.microsoft.com/office/powerpoint/2010/main" xmlns="" val="1035975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602FFA9-828A-480F-9CB7-A74ED218D971}" type="datetimeFigureOut">
              <a:rPr lang="en-IN" smtClean="0"/>
              <a:pPr/>
              <a:t>19-09-2024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445BDD2-7DE8-4419-BA16-3014BF49FF89}" type="slidenum">
              <a:rPr lang="en-IN" smtClean="0"/>
              <a:pPr/>
              <a:t>‹#›</a:t>
            </a:fld>
            <a:endParaRPr lang="en-IN"/>
          </a:p>
        </p:txBody>
      </p:sp>
    </p:spTree>
    <p:extLst>
      <p:ext uri="{BB962C8B-B14F-4D97-AF65-F5344CB8AC3E}">
        <p14:creationId xmlns:p14="http://schemas.microsoft.com/office/powerpoint/2010/main" xmlns="" val="1830713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602FFA9-828A-480F-9CB7-A74ED218D971}" type="datetimeFigureOut">
              <a:rPr lang="en-IN" smtClean="0"/>
              <a:pPr/>
              <a:t>19-09-2024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445BDD2-7DE8-4419-BA16-3014BF49FF89}" type="slidenum">
              <a:rPr lang="en-IN" smtClean="0"/>
              <a:pPr/>
              <a:t>‹#›</a:t>
            </a:fld>
            <a:endParaRPr lang="en-IN"/>
          </a:p>
        </p:txBody>
      </p:sp>
    </p:spTree>
    <p:extLst>
      <p:ext uri="{BB962C8B-B14F-4D97-AF65-F5344CB8AC3E}">
        <p14:creationId xmlns:p14="http://schemas.microsoft.com/office/powerpoint/2010/main" xmlns="" val="13227127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602FFA9-828A-480F-9CB7-A74ED218D971}" type="datetimeFigureOut">
              <a:rPr lang="en-IN" smtClean="0"/>
              <a:pPr/>
              <a:t>19-09-2024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9445BDD2-7DE8-4419-BA16-3014BF49FF89}" type="slidenum">
              <a:rPr lang="en-IN" smtClean="0"/>
              <a:pPr/>
              <a:t>‹#›</a:t>
            </a:fld>
            <a:endParaRPr lang="en-IN"/>
          </a:p>
        </p:txBody>
      </p:sp>
    </p:spTree>
    <p:extLst>
      <p:ext uri="{BB962C8B-B14F-4D97-AF65-F5344CB8AC3E}">
        <p14:creationId xmlns:p14="http://schemas.microsoft.com/office/powerpoint/2010/main" xmlns="" val="2169488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02FFA9-828A-480F-9CB7-A74ED218D971}" type="datetimeFigureOut">
              <a:rPr lang="en-IN" smtClean="0"/>
              <a:pPr/>
              <a:t>19-09-2024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9445BDD2-7DE8-4419-BA16-3014BF49FF89}" type="slidenum">
              <a:rPr lang="en-IN" smtClean="0"/>
              <a:pPr/>
              <a:t>‹#›</a:t>
            </a:fld>
            <a:endParaRPr lang="en-IN"/>
          </a:p>
        </p:txBody>
      </p:sp>
    </p:spTree>
    <p:extLst>
      <p:ext uri="{BB962C8B-B14F-4D97-AF65-F5344CB8AC3E}">
        <p14:creationId xmlns:p14="http://schemas.microsoft.com/office/powerpoint/2010/main" xmlns="" val="3821357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602FFA9-828A-480F-9CB7-A74ED218D971}" type="datetimeFigureOut">
              <a:rPr lang="en-IN" smtClean="0"/>
              <a:pPr/>
              <a:t>19-09-2024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445BDD2-7DE8-4419-BA16-3014BF49FF89}" type="slidenum">
              <a:rPr lang="en-IN" smtClean="0"/>
              <a:pPr/>
              <a:t>‹#›</a:t>
            </a:fld>
            <a:endParaRPr lang="en-IN"/>
          </a:p>
        </p:txBody>
      </p:sp>
    </p:spTree>
    <p:extLst>
      <p:ext uri="{BB962C8B-B14F-4D97-AF65-F5344CB8AC3E}">
        <p14:creationId xmlns:p14="http://schemas.microsoft.com/office/powerpoint/2010/main" xmlns="" val="38492372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602FFA9-828A-480F-9CB7-A74ED218D971}" type="datetimeFigureOut">
              <a:rPr lang="en-IN" smtClean="0"/>
              <a:pPr/>
              <a:t>19-09-2024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445BDD2-7DE8-4419-BA16-3014BF49FF89}" type="slidenum">
              <a:rPr lang="en-IN" smtClean="0"/>
              <a:pPr/>
              <a:t>‹#›</a:t>
            </a:fld>
            <a:endParaRPr lang="en-IN"/>
          </a:p>
        </p:txBody>
      </p:sp>
    </p:spTree>
    <p:extLst>
      <p:ext uri="{BB962C8B-B14F-4D97-AF65-F5344CB8AC3E}">
        <p14:creationId xmlns:p14="http://schemas.microsoft.com/office/powerpoint/2010/main" xmlns="" val="9366376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602FFA9-828A-480F-9CB7-A74ED218D971}" type="datetimeFigureOut">
              <a:rPr lang="en-IN" smtClean="0"/>
              <a:pPr/>
              <a:t>19-09-2024</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445BDD2-7DE8-4419-BA16-3014BF49FF89}" type="slidenum">
              <a:rPr lang="en-IN" smtClean="0"/>
              <a:pPr/>
              <a:t>‹#›</a:t>
            </a:fld>
            <a:endParaRPr lang="en-IN"/>
          </a:p>
        </p:txBody>
      </p:sp>
    </p:spTree>
    <p:extLst>
      <p:ext uri="{BB962C8B-B14F-4D97-AF65-F5344CB8AC3E}">
        <p14:creationId xmlns:p14="http://schemas.microsoft.com/office/powerpoint/2010/main" xmlns="" val="1137991648"/>
      </p:ext>
    </p:extLst>
  </p:cSld>
  <p:clrMap bg1="dk1" tx1="lt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24850E7-3512-757E-2300-09A6CCF96D7A}"/>
              </a:ext>
            </a:extLst>
          </p:cNvPr>
          <p:cNvSpPr>
            <a:spLocks noGrp="1"/>
          </p:cNvSpPr>
          <p:nvPr>
            <p:ph type="ctrTitle"/>
          </p:nvPr>
        </p:nvSpPr>
        <p:spPr>
          <a:xfrm>
            <a:off x="1367236" y="4364562"/>
            <a:ext cx="8470439" cy="1903381"/>
          </a:xfrm>
        </p:spPr>
        <p:txBody>
          <a:bodyPr/>
          <a:lstStyle/>
          <a:p>
            <a:r>
              <a:rPr lang="en-IN" sz="4800" b="1" i="0" u="none" strike="noStrike" baseline="0" dirty="0">
                <a:solidFill>
                  <a:schemeClr val="accent6">
                    <a:lumMod val="75000"/>
                  </a:schemeClr>
                </a:solidFill>
                <a:latin typeface="Algerian" panose="04020705040A02060702" pitchFamily="82" charset="0"/>
              </a:rPr>
              <a:t>Li-Fi Text Communication</a:t>
            </a:r>
            <a:br>
              <a:rPr lang="en-IN" sz="4800" b="1" i="0" u="none" strike="noStrike" baseline="0" dirty="0">
                <a:solidFill>
                  <a:schemeClr val="accent6">
                    <a:lumMod val="75000"/>
                  </a:schemeClr>
                </a:solidFill>
                <a:latin typeface="Algerian" panose="04020705040A02060702" pitchFamily="82" charset="0"/>
              </a:rPr>
            </a:br>
            <a:r>
              <a:rPr lang="en-IN" sz="4800" b="1" i="0" u="none" strike="noStrike" baseline="0" dirty="0">
                <a:solidFill>
                  <a:schemeClr val="accent6">
                    <a:lumMod val="75000"/>
                  </a:schemeClr>
                </a:solidFill>
                <a:latin typeface="Algerian" panose="04020705040A02060702" pitchFamily="82" charset="0"/>
              </a:rPr>
              <a:t>Between Two </a:t>
            </a:r>
            <a:r>
              <a:rPr lang="en-IN" sz="4800" b="1" i="0" u="none" strike="noStrike" baseline="0" dirty="0" err="1" smtClean="0">
                <a:solidFill>
                  <a:schemeClr val="accent6">
                    <a:lumMod val="75000"/>
                  </a:schemeClr>
                </a:solidFill>
                <a:latin typeface="Algerian" panose="04020705040A02060702" pitchFamily="82" charset="0"/>
              </a:rPr>
              <a:t>Arduino</a:t>
            </a:r>
            <a:r>
              <a:rPr lang="en-IN" sz="4800" b="1" i="0" u="none" strike="noStrike" baseline="0" dirty="0" smtClean="0">
                <a:solidFill>
                  <a:schemeClr val="accent6">
                    <a:lumMod val="75000"/>
                  </a:schemeClr>
                </a:solidFill>
                <a:latin typeface="Algerian" panose="04020705040A02060702" pitchFamily="82" charset="0"/>
              </a:rPr>
              <a:t/>
            </a:r>
            <a:br>
              <a:rPr lang="en-IN" sz="4800" b="1" i="0" u="none" strike="noStrike" baseline="0" dirty="0" smtClean="0">
                <a:solidFill>
                  <a:schemeClr val="accent6">
                    <a:lumMod val="75000"/>
                  </a:schemeClr>
                </a:solidFill>
                <a:latin typeface="Algerian" panose="04020705040A02060702" pitchFamily="82" charset="0"/>
              </a:rPr>
            </a:br>
            <a:r>
              <a:rPr lang="en-IN" sz="4800" b="1" dirty="0" smtClean="0">
                <a:solidFill>
                  <a:schemeClr val="accent6">
                    <a:lumMod val="75000"/>
                  </a:schemeClr>
                </a:solidFill>
                <a:latin typeface="Algerian" panose="04020705040A02060702" pitchFamily="82" charset="0"/>
              </a:rPr>
              <a:t/>
            </a:r>
            <a:br>
              <a:rPr lang="en-IN" sz="4800" b="1" dirty="0" smtClean="0">
                <a:solidFill>
                  <a:schemeClr val="accent6">
                    <a:lumMod val="75000"/>
                  </a:schemeClr>
                </a:solidFill>
                <a:latin typeface="Algerian" panose="04020705040A02060702" pitchFamily="82" charset="0"/>
              </a:rPr>
            </a:br>
            <a:r>
              <a:rPr lang="en-IN" sz="4800" b="1" dirty="0" smtClean="0">
                <a:solidFill>
                  <a:schemeClr val="accent6">
                    <a:lumMod val="75000"/>
                  </a:schemeClr>
                </a:solidFill>
                <a:latin typeface="Algerian" panose="04020705040A02060702" pitchFamily="82" charset="0"/>
              </a:rPr>
              <a:t/>
            </a:r>
            <a:br>
              <a:rPr lang="en-IN" sz="4800" b="1" dirty="0" smtClean="0">
                <a:solidFill>
                  <a:schemeClr val="accent6">
                    <a:lumMod val="75000"/>
                  </a:schemeClr>
                </a:solidFill>
                <a:latin typeface="Algerian" panose="04020705040A02060702" pitchFamily="82" charset="0"/>
              </a:rPr>
            </a:br>
            <a:r>
              <a:rPr lang="en-IN" sz="4800" b="1" dirty="0" smtClean="0">
                <a:solidFill>
                  <a:schemeClr val="accent6">
                    <a:lumMod val="75000"/>
                  </a:schemeClr>
                </a:solidFill>
                <a:latin typeface="Algerian" panose="04020705040A02060702" pitchFamily="82" charset="0"/>
              </a:rPr>
              <a:t>by:-Nikhil </a:t>
            </a:r>
            <a:r>
              <a:rPr lang="en-IN" sz="4800" b="1" dirty="0" err="1" smtClean="0">
                <a:solidFill>
                  <a:schemeClr val="accent6">
                    <a:lumMod val="75000"/>
                  </a:schemeClr>
                </a:solidFill>
                <a:latin typeface="Algerian" panose="04020705040A02060702" pitchFamily="82" charset="0"/>
              </a:rPr>
              <a:t>goyal</a:t>
            </a:r>
            <a:endParaRPr lang="en-IN" sz="4800" dirty="0">
              <a:solidFill>
                <a:schemeClr val="accent6">
                  <a:lumMod val="75000"/>
                </a:schemeClr>
              </a:solidFill>
              <a:latin typeface="Algerian" panose="04020705040A02060702" pitchFamily="82" charset="0"/>
            </a:endParaRPr>
          </a:p>
        </p:txBody>
      </p:sp>
    </p:spTree>
    <p:extLst>
      <p:ext uri="{BB962C8B-B14F-4D97-AF65-F5344CB8AC3E}">
        <p14:creationId xmlns:p14="http://schemas.microsoft.com/office/powerpoint/2010/main" xmlns="" val="2911043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96AE301-633D-D21A-53CA-D261F7A80F65}"/>
              </a:ext>
            </a:extLst>
          </p:cNvPr>
          <p:cNvSpPr>
            <a:spLocks noGrp="1"/>
          </p:cNvSpPr>
          <p:nvPr>
            <p:ph type="title"/>
          </p:nvPr>
        </p:nvSpPr>
        <p:spPr/>
        <p:txBody>
          <a:bodyPr>
            <a:normAutofit/>
          </a:bodyPr>
          <a:lstStyle/>
          <a:p>
            <a:r>
              <a:rPr lang="it-IT" b="1" i="0" dirty="0">
                <a:solidFill>
                  <a:schemeClr val="accent6">
                    <a:lumMod val="75000"/>
                  </a:schemeClr>
                </a:solidFill>
                <a:effectLst/>
                <a:latin typeface="Algerian" panose="04020705040A02060702" pitchFamily="82" charset="0"/>
              </a:rPr>
              <a:t>Arduino Uno and Li-Fi Shield</a:t>
            </a:r>
            <a:br>
              <a:rPr lang="it-IT" b="1" i="0" dirty="0">
                <a:solidFill>
                  <a:schemeClr val="accent6">
                    <a:lumMod val="75000"/>
                  </a:schemeClr>
                </a:solidFill>
                <a:effectLst/>
                <a:latin typeface="Algerian" panose="04020705040A02060702" pitchFamily="82" charset="0"/>
              </a:rPr>
            </a:br>
            <a:endParaRPr lang="en-IN" dirty="0">
              <a:solidFill>
                <a:schemeClr val="accent6">
                  <a:lumMod val="75000"/>
                </a:schemeClr>
              </a:solidFill>
              <a:latin typeface="Algerian" panose="04020705040A02060702" pitchFamily="82" charset="0"/>
            </a:endParaRPr>
          </a:p>
        </p:txBody>
      </p:sp>
      <p:sp>
        <p:nvSpPr>
          <p:cNvPr id="3" name="Content Placeholder 2">
            <a:extLst>
              <a:ext uri="{FF2B5EF4-FFF2-40B4-BE49-F238E27FC236}">
                <a16:creationId xmlns:a16="http://schemas.microsoft.com/office/drawing/2014/main" xmlns="" id="{3EF0CA47-0296-807D-E36F-437B74863D5E}"/>
              </a:ext>
            </a:extLst>
          </p:cNvPr>
          <p:cNvSpPr>
            <a:spLocks noGrp="1"/>
          </p:cNvSpPr>
          <p:nvPr>
            <p:ph idx="1"/>
          </p:nvPr>
        </p:nvSpPr>
        <p:spPr>
          <a:xfrm>
            <a:off x="677334" y="1468582"/>
            <a:ext cx="8596668" cy="4489654"/>
          </a:xfrm>
        </p:spPr>
        <p:txBody>
          <a:bodyPr>
            <a:noAutofit/>
          </a:bodyPr>
          <a:lstStyle/>
          <a:p>
            <a:pPr algn="just"/>
            <a:r>
              <a:rPr lang="en-US" sz="2200" b="1" i="0" dirty="0">
                <a:solidFill>
                  <a:schemeClr val="tx1"/>
                </a:solidFill>
                <a:effectLst/>
                <a:latin typeface="Cambria Math" panose="02040503050406030204" pitchFamily="18" charset="0"/>
                <a:ea typeface="Cambria Math" panose="02040503050406030204" pitchFamily="18" charset="0"/>
              </a:rPr>
              <a:t>Li-Fi Shield for Arduino Uno</a:t>
            </a:r>
          </a:p>
          <a:p>
            <a:pPr algn="just"/>
            <a:r>
              <a:rPr lang="en-US" sz="2200" b="0" i="0" dirty="0">
                <a:solidFill>
                  <a:schemeClr val="tx1"/>
                </a:solidFill>
                <a:effectLst/>
                <a:latin typeface="Cambria Math" panose="02040503050406030204" pitchFamily="18" charset="0"/>
                <a:ea typeface="Cambria Math" panose="02040503050406030204" pitchFamily="18" charset="0"/>
              </a:rPr>
              <a:t>The Li-Fi shield for Arduino Uno is a high-performance optical communication module that enables data transmission through light waves. It is designed to work with the Arduino Uno board and can be easily attached to it. The shield uses a high-speed photodiode and a LED driver to enable fast and reliable communication between two Arduino boards.</a:t>
            </a:r>
          </a:p>
          <a:p>
            <a:pPr algn="just"/>
            <a:r>
              <a:rPr lang="en-US" sz="2200" b="1" dirty="0">
                <a:solidFill>
                  <a:schemeClr val="tx1"/>
                </a:solidFill>
                <a:latin typeface="Cambria Math" panose="02040503050406030204" pitchFamily="18" charset="0"/>
                <a:ea typeface="Cambria Math" panose="02040503050406030204" pitchFamily="18" charset="0"/>
              </a:rPr>
              <a:t>Text Communication Using Li-Fi</a:t>
            </a:r>
          </a:p>
          <a:p>
            <a:pPr algn="just"/>
            <a:r>
              <a:rPr lang="en-US" sz="2200" dirty="0">
                <a:solidFill>
                  <a:schemeClr val="tx1"/>
                </a:solidFill>
                <a:latin typeface="Cambria Math" panose="02040503050406030204" pitchFamily="18" charset="0"/>
                <a:ea typeface="Cambria Math" panose="02040503050406030204" pitchFamily="18" charset="0"/>
              </a:rPr>
              <a:t>The Li-Fi shield can be used to establish text communication between two Arduino boards. To enable this, one Arduino board is configured as a transmitter and the other as a receiver. The transmitter converts the text message into a binary format and encodes it using on-off keying modulation. The encoded signal is then transmitted through the LED on the Li-Fi shield. </a:t>
            </a:r>
            <a:endParaRPr lang="en-IN" sz="2200" dirty="0">
              <a:solidFill>
                <a:schemeClr val="tx1"/>
              </a:solidFill>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xmlns="" val="41173986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2C47204F-5C2D-2F3C-0FCA-B8DC91B85DCA}"/>
              </a:ext>
            </a:extLst>
          </p:cNvPr>
          <p:cNvSpPr>
            <a:spLocks noGrp="1"/>
          </p:cNvSpPr>
          <p:nvPr>
            <p:ph idx="1"/>
          </p:nvPr>
        </p:nvSpPr>
        <p:spPr>
          <a:xfrm>
            <a:off x="415635" y="595745"/>
            <a:ext cx="9961419" cy="6109855"/>
          </a:xfrm>
        </p:spPr>
        <p:txBody>
          <a:bodyPr>
            <a:normAutofit lnSpcReduction="10000"/>
          </a:bodyPr>
          <a:lstStyle/>
          <a:p>
            <a:pPr algn="just"/>
            <a:r>
              <a:rPr lang="en-US" sz="2200" dirty="0">
                <a:solidFill>
                  <a:schemeClr val="tx1"/>
                </a:solidFill>
                <a:latin typeface="Cambria Math" panose="02040503050406030204" pitchFamily="18" charset="0"/>
                <a:ea typeface="Cambria Math" panose="02040503050406030204" pitchFamily="18" charset="0"/>
              </a:rPr>
              <a:t>The receiver detects the signal using the photodiode on the Li-Fi shield and decodes it to obtain the original text message.</a:t>
            </a:r>
          </a:p>
          <a:p>
            <a:pPr algn="just"/>
            <a:endParaRPr lang="en-IN" sz="2200" dirty="0">
              <a:solidFill>
                <a:schemeClr val="tx1"/>
              </a:solidFill>
              <a:latin typeface="Cambria Math" panose="02040503050406030204" pitchFamily="18" charset="0"/>
              <a:ea typeface="Cambria Math" panose="02040503050406030204" pitchFamily="18" charset="0"/>
            </a:endParaRPr>
          </a:p>
          <a:p>
            <a:pPr algn="just"/>
            <a:r>
              <a:rPr lang="en-US" sz="2200" b="1" i="0" dirty="0">
                <a:solidFill>
                  <a:schemeClr val="tx1"/>
                </a:solidFill>
                <a:effectLst/>
                <a:latin typeface="Cambria Math" panose="02040503050406030204" pitchFamily="18" charset="0"/>
                <a:ea typeface="Cambria Math" panose="02040503050406030204" pitchFamily="18" charset="0"/>
              </a:rPr>
              <a:t>Features of Li-Fi Shield</a:t>
            </a:r>
          </a:p>
          <a:p>
            <a:pPr algn="just">
              <a:buFont typeface="Arial" panose="020B0604020202020204" pitchFamily="34" charset="0"/>
              <a:buChar char="•"/>
            </a:pPr>
            <a:r>
              <a:rPr lang="en-US" sz="2200" dirty="0">
                <a:solidFill>
                  <a:schemeClr val="tx1"/>
                </a:solidFill>
                <a:effectLst/>
                <a:latin typeface="Cambria Math" panose="02040503050406030204" pitchFamily="18" charset="0"/>
                <a:ea typeface="Cambria Math" panose="02040503050406030204" pitchFamily="18" charset="0"/>
              </a:rPr>
              <a:t>Supports data rates up to 1 Mbps.</a:t>
            </a:r>
          </a:p>
          <a:p>
            <a:pPr algn="just">
              <a:buFont typeface="Arial" panose="020B0604020202020204" pitchFamily="34" charset="0"/>
              <a:buChar char="•"/>
            </a:pPr>
            <a:r>
              <a:rPr lang="en-US" sz="2200" dirty="0">
                <a:solidFill>
                  <a:schemeClr val="tx1"/>
                </a:solidFill>
                <a:effectLst/>
                <a:latin typeface="Cambria Math" panose="02040503050406030204" pitchFamily="18" charset="0"/>
                <a:ea typeface="Cambria Math" panose="02040503050406030204" pitchFamily="18" charset="0"/>
              </a:rPr>
              <a:t>Works in the visible light spectrum (400-800 THz).</a:t>
            </a:r>
          </a:p>
          <a:p>
            <a:pPr algn="just">
              <a:buFont typeface="Arial" panose="020B0604020202020204" pitchFamily="34" charset="0"/>
              <a:buChar char="•"/>
            </a:pPr>
            <a:r>
              <a:rPr lang="en-US" sz="2200" dirty="0">
                <a:solidFill>
                  <a:schemeClr val="tx1"/>
                </a:solidFill>
                <a:effectLst/>
                <a:latin typeface="Cambria Math" panose="02040503050406030204" pitchFamily="18" charset="0"/>
                <a:ea typeface="Cambria Math" panose="02040503050406030204" pitchFamily="18" charset="0"/>
              </a:rPr>
              <a:t>Can transmit data up to a distance of 3 meters.</a:t>
            </a:r>
          </a:p>
          <a:p>
            <a:pPr algn="just">
              <a:buFont typeface="Arial" panose="020B0604020202020204" pitchFamily="34" charset="0"/>
              <a:buChar char="•"/>
            </a:pPr>
            <a:endParaRPr lang="en-US" sz="2200" dirty="0">
              <a:solidFill>
                <a:schemeClr val="tx1"/>
              </a:solidFill>
              <a:effectLst/>
              <a:latin typeface="Cambria Math" panose="02040503050406030204" pitchFamily="18" charset="0"/>
              <a:ea typeface="Cambria Math" panose="02040503050406030204" pitchFamily="18" charset="0"/>
            </a:endParaRPr>
          </a:p>
          <a:p>
            <a:pPr algn="just"/>
            <a:r>
              <a:rPr lang="en-US" sz="2200" b="1" i="0" dirty="0">
                <a:solidFill>
                  <a:schemeClr val="tx1"/>
                </a:solidFill>
                <a:effectLst/>
                <a:latin typeface="Cambria Math" panose="02040503050406030204" pitchFamily="18" charset="0"/>
                <a:ea typeface="Cambria Math" panose="02040503050406030204" pitchFamily="18" charset="0"/>
              </a:rPr>
              <a:t>Limitations of Li-Fi Communication</a:t>
            </a:r>
          </a:p>
          <a:p>
            <a:pPr algn="just"/>
            <a:r>
              <a:rPr lang="en-US" sz="2200" b="0" i="0" dirty="0">
                <a:solidFill>
                  <a:schemeClr val="tx1"/>
                </a:solidFill>
                <a:effectLst/>
                <a:latin typeface="Cambria Math" panose="02040503050406030204" pitchFamily="18" charset="0"/>
                <a:ea typeface="Cambria Math" panose="02040503050406030204" pitchFamily="18" charset="0"/>
              </a:rPr>
              <a:t>Li-Fi communication has a few limitations that need to be considered. The first is that it works only in the line-of-sight configuration, which means that the transmitter and receiver must have a clear line of sight between them. The second is that it is affected by ambient light, which can interfere with the signal. Finally, it has a limited range of up to 3 meters, which restricts its use to small-scale applications.</a:t>
            </a:r>
          </a:p>
          <a:p>
            <a:pPr algn="just"/>
            <a:endParaRPr lang="en-IN" sz="2200" dirty="0">
              <a:solidFill>
                <a:schemeClr val="tx1"/>
              </a:solidFill>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xmlns="" val="18082726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47E285D-F3C5-5CE4-4DF6-89D3B4C65BC1}"/>
              </a:ext>
            </a:extLst>
          </p:cNvPr>
          <p:cNvSpPr>
            <a:spLocks noGrp="1"/>
          </p:cNvSpPr>
          <p:nvPr>
            <p:ph type="title"/>
          </p:nvPr>
        </p:nvSpPr>
        <p:spPr/>
        <p:txBody>
          <a:bodyPr/>
          <a:lstStyle/>
          <a:p>
            <a:r>
              <a:rPr lang="en-IN" b="1" i="0" dirty="0">
                <a:solidFill>
                  <a:schemeClr val="accent6">
                    <a:lumMod val="75000"/>
                  </a:schemeClr>
                </a:solidFill>
                <a:effectLst/>
                <a:latin typeface="Algerian" panose="04020705040A02060702" pitchFamily="82" charset="0"/>
              </a:rPr>
              <a:t>Testing and Results</a:t>
            </a:r>
            <a:br>
              <a:rPr lang="en-IN" b="1" i="0" dirty="0">
                <a:solidFill>
                  <a:schemeClr val="accent6">
                    <a:lumMod val="75000"/>
                  </a:schemeClr>
                </a:solidFill>
                <a:effectLst/>
                <a:latin typeface="Algerian" panose="04020705040A02060702" pitchFamily="82" charset="0"/>
              </a:rPr>
            </a:br>
            <a:endParaRPr lang="en-IN" dirty="0">
              <a:solidFill>
                <a:schemeClr val="accent6">
                  <a:lumMod val="75000"/>
                </a:schemeClr>
              </a:solidFill>
              <a:latin typeface="Algerian" panose="04020705040A02060702" pitchFamily="82" charset="0"/>
            </a:endParaRPr>
          </a:p>
        </p:txBody>
      </p:sp>
      <p:sp>
        <p:nvSpPr>
          <p:cNvPr id="3" name="Content Placeholder 2">
            <a:extLst>
              <a:ext uri="{FF2B5EF4-FFF2-40B4-BE49-F238E27FC236}">
                <a16:creationId xmlns:a16="http://schemas.microsoft.com/office/drawing/2014/main" xmlns="" id="{563CD5F3-AD86-AF50-4742-6A4987C4DAB1}"/>
              </a:ext>
            </a:extLst>
          </p:cNvPr>
          <p:cNvSpPr>
            <a:spLocks noGrp="1"/>
          </p:cNvSpPr>
          <p:nvPr>
            <p:ph idx="1"/>
          </p:nvPr>
        </p:nvSpPr>
        <p:spPr>
          <a:xfrm>
            <a:off x="677332" y="1607127"/>
            <a:ext cx="8596669" cy="4434235"/>
          </a:xfrm>
        </p:spPr>
        <p:txBody>
          <a:bodyPr>
            <a:normAutofit/>
          </a:bodyPr>
          <a:lstStyle/>
          <a:p>
            <a:pPr algn="just"/>
            <a:r>
              <a:rPr lang="en-US" sz="2200" b="1" i="0" dirty="0">
                <a:solidFill>
                  <a:schemeClr val="tx1"/>
                </a:solidFill>
                <a:effectLst/>
                <a:latin typeface="Cambria Math" panose="02040503050406030204" pitchFamily="18" charset="0"/>
                <a:ea typeface="Cambria Math" panose="02040503050406030204" pitchFamily="18" charset="0"/>
              </a:rPr>
              <a:t>Experimental Setup</a:t>
            </a:r>
          </a:p>
          <a:p>
            <a:pPr algn="just"/>
            <a:r>
              <a:rPr lang="en-US" sz="2200" b="0" i="0" dirty="0">
                <a:solidFill>
                  <a:schemeClr val="tx1"/>
                </a:solidFill>
                <a:effectLst/>
                <a:latin typeface="Cambria Math" panose="02040503050406030204" pitchFamily="18" charset="0"/>
                <a:ea typeface="Cambria Math" panose="02040503050406030204" pitchFamily="18" charset="0"/>
              </a:rPr>
              <a:t>For testing the Li-Fi text communication between two Arduino boards, we used two Arduino Uno boards and a Li-Fi shield for each board. The Li-Fi shields were connected to the boards using the SPI interface. We used a laptop with the Arduino IDE to upload the code to the boards and monitor the serial output.</a:t>
            </a:r>
          </a:p>
          <a:p>
            <a:pPr algn="just"/>
            <a:endParaRPr lang="en-IN" sz="2200" dirty="0">
              <a:solidFill>
                <a:schemeClr val="tx1"/>
              </a:solidFill>
              <a:latin typeface="Cambria Math" panose="02040503050406030204" pitchFamily="18" charset="0"/>
              <a:ea typeface="Cambria Math" panose="02040503050406030204" pitchFamily="18" charset="0"/>
            </a:endParaRPr>
          </a:p>
        </p:txBody>
      </p:sp>
      <p:pic>
        <p:nvPicPr>
          <p:cNvPr id="5" name="Picture 4">
            <a:extLst>
              <a:ext uri="{FF2B5EF4-FFF2-40B4-BE49-F238E27FC236}">
                <a16:creationId xmlns:a16="http://schemas.microsoft.com/office/drawing/2014/main" xmlns="" id="{691AB4A4-9A12-95FF-6C3A-51225B7C278B}"/>
              </a:ext>
            </a:extLst>
          </p:cNvPr>
          <p:cNvPicPr>
            <a:picLocks noChangeAspect="1"/>
          </p:cNvPicPr>
          <p:nvPr/>
        </p:nvPicPr>
        <p:blipFill>
          <a:blip r:embed="rId2"/>
          <a:stretch>
            <a:fillRect/>
          </a:stretch>
        </p:blipFill>
        <p:spPr>
          <a:xfrm>
            <a:off x="2590800" y="3891739"/>
            <a:ext cx="6372740" cy="2749596"/>
          </a:xfrm>
          <a:prstGeom prst="rect">
            <a:avLst/>
          </a:prstGeom>
        </p:spPr>
      </p:pic>
    </p:spTree>
    <p:extLst>
      <p:ext uri="{BB962C8B-B14F-4D97-AF65-F5344CB8AC3E}">
        <p14:creationId xmlns:p14="http://schemas.microsoft.com/office/powerpoint/2010/main" xmlns="" val="12215642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158C900-E8C6-875F-2A96-60BB2E4182B8}"/>
              </a:ext>
            </a:extLst>
          </p:cNvPr>
          <p:cNvSpPr>
            <a:spLocks noGrp="1"/>
          </p:cNvSpPr>
          <p:nvPr>
            <p:ph type="title"/>
          </p:nvPr>
        </p:nvSpPr>
        <p:spPr/>
        <p:txBody>
          <a:bodyPr/>
          <a:lstStyle/>
          <a:p>
            <a:r>
              <a:rPr lang="en-IN" b="1" i="0" dirty="0">
                <a:solidFill>
                  <a:schemeClr val="accent6">
                    <a:lumMod val="75000"/>
                  </a:schemeClr>
                </a:solidFill>
                <a:effectLst/>
                <a:latin typeface="Algerian" panose="04020705040A02060702" pitchFamily="82" charset="0"/>
              </a:rPr>
              <a:t>Conclusion and Future Scope</a:t>
            </a:r>
            <a:br>
              <a:rPr lang="en-IN" b="1" i="0" dirty="0">
                <a:solidFill>
                  <a:schemeClr val="accent6">
                    <a:lumMod val="75000"/>
                  </a:schemeClr>
                </a:solidFill>
                <a:effectLst/>
                <a:latin typeface="Algerian" panose="04020705040A02060702" pitchFamily="82" charset="0"/>
              </a:rPr>
            </a:br>
            <a:endParaRPr lang="en-IN" dirty="0">
              <a:solidFill>
                <a:schemeClr val="accent6">
                  <a:lumMod val="75000"/>
                </a:schemeClr>
              </a:solidFill>
              <a:latin typeface="Algerian" panose="04020705040A02060702" pitchFamily="82" charset="0"/>
            </a:endParaRPr>
          </a:p>
        </p:txBody>
      </p:sp>
      <p:sp>
        <p:nvSpPr>
          <p:cNvPr id="3" name="Content Placeholder 2">
            <a:extLst>
              <a:ext uri="{FF2B5EF4-FFF2-40B4-BE49-F238E27FC236}">
                <a16:creationId xmlns:a16="http://schemas.microsoft.com/office/drawing/2014/main" xmlns="" id="{FE854169-A064-2341-B751-9038DBA7C984}"/>
              </a:ext>
            </a:extLst>
          </p:cNvPr>
          <p:cNvSpPr>
            <a:spLocks noGrp="1"/>
          </p:cNvSpPr>
          <p:nvPr>
            <p:ph idx="1"/>
          </p:nvPr>
        </p:nvSpPr>
        <p:spPr>
          <a:xfrm>
            <a:off x="677334" y="1427019"/>
            <a:ext cx="8596668" cy="4614344"/>
          </a:xfrm>
        </p:spPr>
        <p:txBody>
          <a:bodyPr>
            <a:normAutofit/>
          </a:bodyPr>
          <a:lstStyle/>
          <a:p>
            <a:pPr algn="just"/>
            <a:r>
              <a:rPr lang="en-US" sz="2200" b="1" i="0" dirty="0">
                <a:solidFill>
                  <a:schemeClr val="tx1"/>
                </a:solidFill>
                <a:effectLst/>
                <a:latin typeface="Cambria Math" panose="02040503050406030204" pitchFamily="18" charset="0"/>
                <a:ea typeface="Cambria Math" panose="02040503050406030204" pitchFamily="18" charset="0"/>
              </a:rPr>
              <a:t>Conclusion</a:t>
            </a:r>
          </a:p>
          <a:p>
            <a:pPr algn="just"/>
            <a:r>
              <a:rPr lang="en-US" sz="2200" b="0" i="0" dirty="0">
                <a:solidFill>
                  <a:schemeClr val="tx1"/>
                </a:solidFill>
                <a:effectLst/>
                <a:latin typeface="Cambria Math" panose="02040503050406030204" pitchFamily="18" charset="0"/>
                <a:ea typeface="Cambria Math" panose="02040503050406030204" pitchFamily="18" charset="0"/>
              </a:rPr>
              <a:t>In conclusion, our experiment showed that Li-Fi can be used for text communication between two Arduino boards. We were able to successfully transmit and receive messages using Li-Fi technology.</a:t>
            </a:r>
          </a:p>
          <a:p>
            <a:pPr marL="0" indent="0" algn="just">
              <a:buNone/>
            </a:pPr>
            <a:endParaRPr lang="en-US" sz="2200" b="1" i="0" dirty="0">
              <a:solidFill>
                <a:schemeClr val="tx1"/>
              </a:solidFill>
              <a:effectLst/>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xmlns="" val="1132880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thank you message on a white background&#10;&#10;Description automatically generated">
            <a:extLst>
              <a:ext uri="{FF2B5EF4-FFF2-40B4-BE49-F238E27FC236}">
                <a16:creationId xmlns:a16="http://schemas.microsoft.com/office/drawing/2014/main" xmlns="" id="{DA862D57-D246-D337-0202-9631BBB532CD}"/>
              </a:ext>
            </a:extLst>
          </p:cNvPr>
          <p:cNvPicPr>
            <a:picLocks noGrp="1" noChangeAspect="1"/>
          </p:cNvPicPr>
          <p:nvPr>
            <p:ph idx="1"/>
          </p:nvPr>
        </p:nvPicPr>
        <p:blipFill rotWithShape="1">
          <a:blip r:embed="rId2"/>
          <a:srcRect t="5324" r="1" b="25749"/>
          <a:stretch/>
        </p:blipFill>
        <p:spPr>
          <a:xfrm>
            <a:off x="568452" y="571500"/>
            <a:ext cx="11055096" cy="5715000"/>
          </a:xfrm>
          <a:prstGeom prst="rect">
            <a:avLst/>
          </a:prstGeom>
        </p:spPr>
      </p:pic>
    </p:spTree>
    <p:extLst>
      <p:ext uri="{BB962C8B-B14F-4D97-AF65-F5344CB8AC3E}">
        <p14:creationId xmlns:p14="http://schemas.microsoft.com/office/powerpoint/2010/main" xmlns="" val="40527334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E5D37B8-97F7-873E-D43E-82D42C2D17DC}"/>
              </a:ext>
            </a:extLst>
          </p:cNvPr>
          <p:cNvSpPr>
            <a:spLocks noGrp="1"/>
          </p:cNvSpPr>
          <p:nvPr>
            <p:ph type="title"/>
          </p:nvPr>
        </p:nvSpPr>
        <p:spPr>
          <a:xfrm>
            <a:off x="652481" y="1382486"/>
            <a:ext cx="3547581" cy="4093028"/>
          </a:xfrm>
        </p:spPr>
        <p:txBody>
          <a:bodyPr anchor="ctr">
            <a:normAutofit/>
          </a:bodyPr>
          <a:lstStyle/>
          <a:p>
            <a:r>
              <a:rPr lang="en-IN" sz="4400" dirty="0">
                <a:solidFill>
                  <a:schemeClr val="accent6">
                    <a:lumMod val="75000"/>
                  </a:schemeClr>
                </a:solidFill>
                <a:latin typeface="Algerian" panose="04020705040A02060702" pitchFamily="82" charset="0"/>
              </a:rPr>
              <a:t>GROUP MEMBERS</a:t>
            </a:r>
          </a:p>
        </p:txBody>
      </p:sp>
      <p:graphicFrame>
        <p:nvGraphicFramePr>
          <p:cNvPr id="5" name="Content Placeholder 2">
            <a:extLst>
              <a:ext uri="{FF2B5EF4-FFF2-40B4-BE49-F238E27FC236}">
                <a16:creationId xmlns:a16="http://schemas.microsoft.com/office/drawing/2014/main" xmlns="" id="{B8B051F6-44B1-D4C5-3D6B-5B9019CBF93B}"/>
              </a:ext>
            </a:extLst>
          </p:cNvPr>
          <p:cNvGraphicFramePr>
            <a:graphicFrameLocks noGrp="1"/>
          </p:cNvGraphicFramePr>
          <p:nvPr>
            <p:ph idx="1"/>
            <p:extLst>
              <p:ext uri="{D42A27DB-BD31-4B8C-83A1-F6EECF244321}">
                <p14:modId xmlns:p14="http://schemas.microsoft.com/office/powerpoint/2010/main" xmlns="" val="2596610892"/>
              </p:ext>
            </p:extLst>
          </p:nvPr>
        </p:nvGraphicFramePr>
        <p:xfrm>
          <a:off x="4842999" y="944563"/>
          <a:ext cx="6702358" cy="49795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xmlns="" val="5294652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0221988-545F-8060-8C2F-C371A5513704}"/>
              </a:ext>
            </a:extLst>
          </p:cNvPr>
          <p:cNvSpPr>
            <a:spLocks noGrp="1"/>
          </p:cNvSpPr>
          <p:nvPr>
            <p:ph type="title"/>
          </p:nvPr>
        </p:nvSpPr>
        <p:spPr/>
        <p:txBody>
          <a:bodyPr/>
          <a:lstStyle/>
          <a:p>
            <a:r>
              <a:rPr lang="en-IN" b="1" dirty="0">
                <a:solidFill>
                  <a:schemeClr val="accent6">
                    <a:lumMod val="75000"/>
                  </a:schemeClr>
                </a:solidFill>
                <a:latin typeface="Algerian" panose="04020705040A02060702" pitchFamily="82" charset="0"/>
              </a:rPr>
              <a:t>Introduction</a:t>
            </a:r>
            <a:r>
              <a:rPr lang="en-IN" b="1" dirty="0">
                <a:latin typeface="Algerian" panose="04020705040A02060702" pitchFamily="82" charset="0"/>
              </a:rPr>
              <a:t> </a:t>
            </a:r>
            <a:endParaRPr lang="en-IN" dirty="0"/>
          </a:p>
        </p:txBody>
      </p:sp>
      <p:sp>
        <p:nvSpPr>
          <p:cNvPr id="3" name="Content Placeholder 2">
            <a:extLst>
              <a:ext uri="{FF2B5EF4-FFF2-40B4-BE49-F238E27FC236}">
                <a16:creationId xmlns:a16="http://schemas.microsoft.com/office/drawing/2014/main" xmlns="" id="{D5309068-07E4-0FC3-71BC-D1E7D9C1C01F}"/>
              </a:ext>
            </a:extLst>
          </p:cNvPr>
          <p:cNvSpPr>
            <a:spLocks noGrp="1"/>
          </p:cNvSpPr>
          <p:nvPr>
            <p:ph idx="1"/>
          </p:nvPr>
        </p:nvSpPr>
        <p:spPr>
          <a:xfrm>
            <a:off x="677334" y="1600752"/>
            <a:ext cx="8933197" cy="3880773"/>
          </a:xfrm>
        </p:spPr>
        <p:txBody>
          <a:bodyPr>
            <a:normAutofit lnSpcReduction="10000"/>
          </a:bodyPr>
          <a:lstStyle/>
          <a:p>
            <a:pPr algn="just"/>
            <a:r>
              <a:rPr lang="en-US" sz="2200" b="0" i="0" dirty="0">
                <a:solidFill>
                  <a:schemeClr val="tx1"/>
                </a:solidFill>
                <a:effectLst/>
                <a:latin typeface="Cambria Math" panose="02040503050406030204" pitchFamily="18" charset="0"/>
                <a:ea typeface="Cambria Math" panose="02040503050406030204" pitchFamily="18" charset="0"/>
              </a:rPr>
              <a:t>Li-Fi is a wireless communication technology that uses light waves instead of radio waves to transmit data. It stands for Light Fidelity and is a play on the term Wi-Fi, which uses radio waves for communication. Li-Fi has several advantages over traditional Wi-Fi, including higher speeds, greater security, and less interference.</a:t>
            </a:r>
          </a:p>
          <a:p>
            <a:pPr algn="just"/>
            <a:r>
              <a:rPr lang="en-US" sz="2200" b="0" i="0" dirty="0">
                <a:solidFill>
                  <a:schemeClr val="tx1"/>
                </a:solidFill>
                <a:effectLst/>
                <a:latin typeface="Cambria Math" panose="02040503050406030204" pitchFamily="18" charset="0"/>
                <a:ea typeface="Cambria Math" panose="02040503050406030204" pitchFamily="18" charset="0"/>
              </a:rPr>
              <a:t>Li-Fi works by using a light source, such as an LED bulb, to transmit data. The light source is modulated at a high frequency, which allows it to carry data. A photodetector, such as a photodiode, is used to receive the data. The photodetector converts the light signal back into an electrical signal, which can then be processed by a computer or other device.</a:t>
            </a:r>
          </a:p>
          <a:p>
            <a:pPr marL="0" indent="0" algn="just">
              <a:lnSpc>
                <a:spcPct val="90000"/>
              </a:lnSpc>
              <a:buNone/>
            </a:pPr>
            <a:endParaRPr lang="en-IN" sz="2200" dirty="0">
              <a:solidFill>
                <a:srgbClr val="FFFF00"/>
              </a:solidFill>
            </a:endParaRPr>
          </a:p>
        </p:txBody>
      </p:sp>
    </p:spTree>
    <p:extLst>
      <p:ext uri="{BB962C8B-B14F-4D97-AF65-F5344CB8AC3E}">
        <p14:creationId xmlns:p14="http://schemas.microsoft.com/office/powerpoint/2010/main" xmlns="" val="23705801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3B3B391-F3CF-60E9-29E7-21AFFB6EC8C3}"/>
              </a:ext>
            </a:extLst>
          </p:cNvPr>
          <p:cNvSpPr>
            <a:spLocks noGrp="1"/>
          </p:cNvSpPr>
          <p:nvPr>
            <p:ph type="title"/>
          </p:nvPr>
        </p:nvSpPr>
        <p:spPr>
          <a:xfrm>
            <a:off x="5057192" y="600270"/>
            <a:ext cx="3737268" cy="1320800"/>
          </a:xfrm>
        </p:spPr>
        <p:txBody>
          <a:bodyPr>
            <a:normAutofit/>
          </a:bodyPr>
          <a:lstStyle/>
          <a:p>
            <a:r>
              <a:rPr lang="en-US" b="1" spc="0" dirty="0">
                <a:solidFill>
                  <a:schemeClr val="accent6">
                    <a:lumMod val="75000"/>
                  </a:schemeClr>
                </a:solidFill>
                <a:effectLst/>
                <a:latin typeface="Times New Roman" panose="02020603050405020304" pitchFamily="18" charset="0"/>
                <a:ea typeface="Times New Roman" panose="02020603050405020304" pitchFamily="18" charset="0"/>
              </a:rPr>
              <a:t>Project</a:t>
            </a:r>
            <a:r>
              <a:rPr lang="en-US" b="1" spc="-10" dirty="0">
                <a:solidFill>
                  <a:schemeClr val="accent6">
                    <a:lumMod val="75000"/>
                  </a:schemeClr>
                </a:solidFill>
                <a:effectLst/>
                <a:latin typeface="Times New Roman" panose="02020603050405020304" pitchFamily="18" charset="0"/>
                <a:ea typeface="Times New Roman" panose="02020603050405020304" pitchFamily="18" charset="0"/>
              </a:rPr>
              <a:t> </a:t>
            </a:r>
            <a:r>
              <a:rPr lang="en-US" b="1" spc="0" dirty="0">
                <a:solidFill>
                  <a:schemeClr val="accent6">
                    <a:lumMod val="75000"/>
                  </a:schemeClr>
                </a:solidFill>
                <a:effectLst/>
                <a:latin typeface="Times New Roman" panose="02020603050405020304" pitchFamily="18" charset="0"/>
                <a:ea typeface="Times New Roman" panose="02020603050405020304" pitchFamily="18" charset="0"/>
              </a:rPr>
              <a:t>Objective</a:t>
            </a:r>
            <a:r>
              <a:rPr lang="en-IN" spc="0" dirty="0">
                <a:solidFill>
                  <a:schemeClr val="accent6">
                    <a:lumMod val="75000"/>
                  </a:schemeClr>
                </a:solidFill>
                <a:effectLst/>
                <a:latin typeface="Times New Roman" panose="02020603050405020304" pitchFamily="18" charset="0"/>
                <a:ea typeface="Times New Roman" panose="02020603050405020304" pitchFamily="18" charset="0"/>
              </a:rPr>
              <a:t/>
            </a:r>
            <a:br>
              <a:rPr lang="en-IN" spc="0" dirty="0">
                <a:solidFill>
                  <a:schemeClr val="accent6">
                    <a:lumMod val="75000"/>
                  </a:schemeClr>
                </a:solidFill>
                <a:effectLst/>
                <a:latin typeface="Times New Roman" panose="02020603050405020304" pitchFamily="18" charset="0"/>
                <a:ea typeface="Times New Roman" panose="02020603050405020304" pitchFamily="18" charset="0"/>
              </a:rPr>
            </a:br>
            <a:endParaRPr lang="en-IN" dirty="0">
              <a:solidFill>
                <a:schemeClr val="accent6">
                  <a:lumMod val="75000"/>
                </a:schemeClr>
              </a:solidFill>
            </a:endParaRPr>
          </a:p>
        </p:txBody>
      </p:sp>
      <p:sp>
        <p:nvSpPr>
          <p:cNvPr id="3" name="Content Placeholder 2">
            <a:extLst>
              <a:ext uri="{FF2B5EF4-FFF2-40B4-BE49-F238E27FC236}">
                <a16:creationId xmlns:a16="http://schemas.microsoft.com/office/drawing/2014/main" xmlns="" id="{F1C0A835-3645-8C99-A138-1A8901D737F0}"/>
              </a:ext>
            </a:extLst>
          </p:cNvPr>
          <p:cNvSpPr>
            <a:spLocks noGrp="1"/>
          </p:cNvSpPr>
          <p:nvPr>
            <p:ph idx="1"/>
          </p:nvPr>
        </p:nvSpPr>
        <p:spPr>
          <a:xfrm>
            <a:off x="5057192" y="1577918"/>
            <a:ext cx="4874102" cy="3880773"/>
          </a:xfrm>
        </p:spPr>
        <p:txBody>
          <a:bodyPr>
            <a:noAutofit/>
          </a:bodyPr>
          <a:lstStyle/>
          <a:p>
            <a:pPr marL="0" indent="0" algn="just">
              <a:buNone/>
            </a:pPr>
            <a:r>
              <a:rPr lang="en-US" sz="2200" b="0" i="0" dirty="0">
                <a:solidFill>
                  <a:schemeClr val="tx1"/>
                </a:solidFill>
                <a:effectLst/>
                <a:latin typeface="Cambria Math" panose="02040503050406030204" pitchFamily="18" charset="0"/>
                <a:ea typeface="Cambria Math" panose="02040503050406030204" pitchFamily="18" charset="0"/>
              </a:rPr>
              <a:t>Li-Fi text communication between two Arduino devices is to create a system that allows these Arduinos to send and receive text messages using visible light signals. The project aims to ensure reliable data transmission, error handling, user-friendly interfaces, and consider real-world applications while optimizing power efficiency. This project demonstrates the capabilities of Li-Fi technology and its potential applications.</a:t>
            </a:r>
            <a:endParaRPr lang="en-IN" sz="2200" dirty="0">
              <a:solidFill>
                <a:schemeClr val="tx1"/>
              </a:solidFill>
              <a:latin typeface="Cambria Math" panose="02040503050406030204" pitchFamily="18" charset="0"/>
              <a:ea typeface="Cambria Math" panose="02040503050406030204" pitchFamily="18" charset="0"/>
            </a:endParaRPr>
          </a:p>
        </p:txBody>
      </p:sp>
      <p:pic>
        <p:nvPicPr>
          <p:cNvPr id="6" name="Picture 5">
            <a:extLst>
              <a:ext uri="{FF2B5EF4-FFF2-40B4-BE49-F238E27FC236}">
                <a16:creationId xmlns:a16="http://schemas.microsoft.com/office/drawing/2014/main" xmlns="" id="{80B8C3DD-7B2C-8995-3357-7CAD0BC9A7B0}"/>
              </a:ext>
            </a:extLst>
          </p:cNvPr>
          <p:cNvPicPr>
            <a:picLocks noChangeAspect="1"/>
          </p:cNvPicPr>
          <p:nvPr/>
        </p:nvPicPr>
        <p:blipFill>
          <a:blip r:embed="rId2"/>
          <a:stretch>
            <a:fillRect/>
          </a:stretch>
        </p:blipFill>
        <p:spPr>
          <a:xfrm>
            <a:off x="443346" y="1478627"/>
            <a:ext cx="4194503" cy="3662540"/>
          </a:xfrm>
          <a:prstGeom prst="rect">
            <a:avLst/>
          </a:prstGeom>
        </p:spPr>
      </p:pic>
    </p:spTree>
    <p:extLst>
      <p:ext uri="{BB962C8B-B14F-4D97-AF65-F5344CB8AC3E}">
        <p14:creationId xmlns:p14="http://schemas.microsoft.com/office/powerpoint/2010/main" xmlns="" val="38690037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1B00FF8-F6F0-5E55-29F1-DD4B87AA4841}"/>
              </a:ext>
            </a:extLst>
          </p:cNvPr>
          <p:cNvSpPr>
            <a:spLocks noGrp="1"/>
          </p:cNvSpPr>
          <p:nvPr>
            <p:ph type="title"/>
          </p:nvPr>
        </p:nvSpPr>
        <p:spPr/>
        <p:txBody>
          <a:bodyPr>
            <a:normAutofit/>
          </a:bodyPr>
          <a:lstStyle/>
          <a:p>
            <a:r>
              <a:rPr lang="en-IN" dirty="0">
                <a:solidFill>
                  <a:schemeClr val="accent6">
                    <a:lumMod val="75000"/>
                  </a:schemeClr>
                </a:solidFill>
                <a:latin typeface="Algerian" panose="04020705040A02060702" pitchFamily="82" charset="0"/>
              </a:rPr>
              <a:t>Problem Statement</a:t>
            </a:r>
          </a:p>
        </p:txBody>
      </p:sp>
      <p:sp>
        <p:nvSpPr>
          <p:cNvPr id="3" name="Content Placeholder 2">
            <a:extLst>
              <a:ext uri="{FF2B5EF4-FFF2-40B4-BE49-F238E27FC236}">
                <a16:creationId xmlns:a16="http://schemas.microsoft.com/office/drawing/2014/main" xmlns="" id="{DCE7CE65-33A5-4E1D-5546-B2FBF0A96A9B}"/>
              </a:ext>
            </a:extLst>
          </p:cNvPr>
          <p:cNvSpPr>
            <a:spLocks noGrp="1"/>
          </p:cNvSpPr>
          <p:nvPr>
            <p:ph idx="1"/>
          </p:nvPr>
        </p:nvSpPr>
        <p:spPr>
          <a:xfrm>
            <a:off x="559278" y="1640946"/>
            <a:ext cx="8596668" cy="3880773"/>
          </a:xfrm>
        </p:spPr>
        <p:txBody>
          <a:bodyPr vert="horz" lIns="91440" tIns="45720" rIns="91440" bIns="45720" rtlCol="0" anchor="t">
            <a:noAutofit/>
          </a:bodyPr>
          <a:lstStyle/>
          <a:p>
            <a:pPr algn="just"/>
            <a:r>
              <a:rPr lang="en-US" sz="2200" dirty="0">
                <a:latin typeface="Cambria Math" panose="02040503050406030204" pitchFamily="18" charset="0"/>
                <a:ea typeface="Cambria Math" panose="02040503050406030204" pitchFamily="18" charset="0"/>
              </a:rPr>
              <a:t>In today's increasingly connected world, there is a growing demand for secure and high-speed data communication solutions. Traditional wireless technologies, while effective, face challenges in terms of congestion and security. Li-Fi (Light Fidelity) technology offers a promising alternative by using visible light for data transmission, which is not only faster but also more secure.</a:t>
            </a:r>
            <a:endParaRPr lang="en-IN" sz="2200"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xmlns="" val="15584396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2E84EEB-E9CB-DB0F-6276-FC49A74166E6}"/>
              </a:ext>
            </a:extLst>
          </p:cNvPr>
          <p:cNvSpPr>
            <a:spLocks noGrp="1"/>
          </p:cNvSpPr>
          <p:nvPr>
            <p:ph type="title"/>
          </p:nvPr>
        </p:nvSpPr>
        <p:spPr/>
        <p:txBody>
          <a:bodyPr>
            <a:normAutofit/>
          </a:bodyPr>
          <a:lstStyle/>
          <a:p>
            <a:r>
              <a:rPr lang="en-IN" dirty="0">
                <a:solidFill>
                  <a:schemeClr val="accent6">
                    <a:lumMod val="75000"/>
                  </a:schemeClr>
                </a:solidFill>
                <a:latin typeface="Algerian" panose="04020705040A02060702" pitchFamily="82" charset="0"/>
              </a:rPr>
              <a:t>Problem Solution</a:t>
            </a:r>
          </a:p>
        </p:txBody>
      </p:sp>
      <p:sp>
        <p:nvSpPr>
          <p:cNvPr id="3" name="Content Placeholder 2">
            <a:extLst>
              <a:ext uri="{FF2B5EF4-FFF2-40B4-BE49-F238E27FC236}">
                <a16:creationId xmlns:a16="http://schemas.microsoft.com/office/drawing/2014/main" xmlns="" id="{A1F0F895-87E8-5E57-97C6-BB48145BE117}"/>
              </a:ext>
            </a:extLst>
          </p:cNvPr>
          <p:cNvSpPr>
            <a:spLocks noGrp="1"/>
          </p:cNvSpPr>
          <p:nvPr>
            <p:ph idx="1"/>
          </p:nvPr>
        </p:nvSpPr>
        <p:spPr>
          <a:xfrm>
            <a:off x="677334" y="1999603"/>
            <a:ext cx="8596668" cy="3794914"/>
          </a:xfrm>
        </p:spPr>
        <p:txBody>
          <a:bodyPr vert="horz" lIns="91440" tIns="45720" rIns="91440" bIns="45720" rtlCol="0" anchor="t">
            <a:normAutofit/>
          </a:bodyPr>
          <a:lstStyle/>
          <a:p>
            <a:pPr algn="just"/>
            <a:r>
              <a:rPr lang="en-US" sz="2200" dirty="0">
                <a:latin typeface="Cambria Math" panose="02040503050406030204" pitchFamily="18" charset="0"/>
                <a:ea typeface="Cambria Math" panose="02040503050406030204" pitchFamily="18" charset="0"/>
              </a:rPr>
              <a:t>We propose a Li-Fi Text Communication System between two Arduino-based devices. This solution involves the use of Arduino microcontrollers equipped with LEDs and photodetectors to enable secure and efficient text communication via modulated visible light. The system includes text encoding and decoding, robust modulation techniques, and adaptive mechanisms to ensure reliable communication under varying lighting conditions.</a:t>
            </a:r>
            <a:endParaRPr lang="en-IN" sz="2200"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xmlns="" val="17259096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C40F083-A847-538D-F5BA-C9D677A49179}"/>
              </a:ext>
            </a:extLst>
          </p:cNvPr>
          <p:cNvSpPr>
            <a:spLocks noGrp="1"/>
          </p:cNvSpPr>
          <p:nvPr>
            <p:ph type="title"/>
          </p:nvPr>
        </p:nvSpPr>
        <p:spPr/>
        <p:txBody>
          <a:bodyPr>
            <a:normAutofit/>
          </a:bodyPr>
          <a:lstStyle/>
          <a:p>
            <a:r>
              <a:rPr lang="en-US" b="1" i="0" dirty="0">
                <a:solidFill>
                  <a:schemeClr val="accent6">
                    <a:lumMod val="75000"/>
                  </a:schemeClr>
                </a:solidFill>
                <a:effectLst/>
                <a:latin typeface="Algerian" panose="04020705040A02060702" pitchFamily="82" charset="0"/>
              </a:rPr>
              <a:t>Working Principle of Li-Fi</a:t>
            </a:r>
            <a:r>
              <a:rPr lang="en-US" b="1" i="0" dirty="0">
                <a:solidFill>
                  <a:srgbClr val="FFFFFF"/>
                </a:solidFill>
                <a:effectLst/>
                <a:latin typeface="clcicgqyw0002obe2xroteu2c"/>
              </a:rPr>
              <a:t/>
            </a:r>
            <a:br>
              <a:rPr lang="en-US" b="1" i="0" dirty="0">
                <a:solidFill>
                  <a:srgbClr val="FFFFFF"/>
                </a:solidFill>
                <a:effectLst/>
                <a:latin typeface="clcicgqyw0002obe2xroteu2c"/>
              </a:rPr>
            </a:br>
            <a:endParaRPr lang="en-IN" dirty="0">
              <a:latin typeface="Algerian" panose="04020705040A02060702" pitchFamily="82" charset="0"/>
            </a:endParaRPr>
          </a:p>
        </p:txBody>
      </p:sp>
      <p:sp>
        <p:nvSpPr>
          <p:cNvPr id="3" name="Content Placeholder 2">
            <a:extLst>
              <a:ext uri="{FF2B5EF4-FFF2-40B4-BE49-F238E27FC236}">
                <a16:creationId xmlns:a16="http://schemas.microsoft.com/office/drawing/2014/main" xmlns="" id="{6DF6951C-D8C7-0318-3800-F1358ED378F2}"/>
              </a:ext>
            </a:extLst>
          </p:cNvPr>
          <p:cNvSpPr>
            <a:spLocks noGrp="1"/>
          </p:cNvSpPr>
          <p:nvPr>
            <p:ph idx="1"/>
          </p:nvPr>
        </p:nvSpPr>
        <p:spPr>
          <a:xfrm>
            <a:off x="457200" y="1413165"/>
            <a:ext cx="8816802" cy="4628198"/>
          </a:xfrm>
        </p:spPr>
        <p:txBody>
          <a:bodyPr>
            <a:noAutofit/>
          </a:bodyPr>
          <a:lstStyle/>
          <a:p>
            <a:pPr algn="just"/>
            <a:r>
              <a:rPr lang="en-US" sz="2200" b="1" i="0" dirty="0">
                <a:solidFill>
                  <a:srgbClr val="FFFFFF"/>
                </a:solidFill>
                <a:effectLst/>
                <a:latin typeface="Cambria Math" panose="02040503050406030204" pitchFamily="18" charset="0"/>
                <a:ea typeface="Cambria Math" panose="02040503050406030204" pitchFamily="18" charset="0"/>
              </a:rPr>
              <a:t>Overview</a:t>
            </a:r>
          </a:p>
          <a:p>
            <a:pPr algn="just"/>
            <a:r>
              <a:rPr lang="en-US" sz="2200" i="0" dirty="0">
                <a:solidFill>
                  <a:srgbClr val="FFFFFF"/>
                </a:solidFill>
                <a:effectLst/>
                <a:latin typeface="Cambria Math" panose="02040503050406030204" pitchFamily="18" charset="0"/>
                <a:ea typeface="Cambria Math" panose="02040503050406030204" pitchFamily="18" charset="0"/>
              </a:rPr>
              <a:t>Li-Fi is a wireless communication technology that uses light instead of radio waves to transmit data. It is based on the principle of Visible Light Communication (VLC), which uses light waves to transmit data. Li-Fi is a promising technology that has the potential to revolutionize the way we communicate wirelessly.</a:t>
            </a:r>
          </a:p>
          <a:p>
            <a:pPr algn="just"/>
            <a:r>
              <a:rPr lang="en-US" sz="2200" b="1" i="0" dirty="0">
                <a:solidFill>
                  <a:srgbClr val="FFFFFF"/>
                </a:solidFill>
                <a:effectLst/>
                <a:latin typeface="Cambria Math" panose="02040503050406030204" pitchFamily="18" charset="0"/>
                <a:ea typeface="Cambria Math" panose="02040503050406030204" pitchFamily="18" charset="0"/>
              </a:rPr>
              <a:t>Working Principle</a:t>
            </a:r>
          </a:p>
          <a:p>
            <a:pPr algn="just"/>
            <a:r>
              <a:rPr lang="en-US" sz="2200" i="0" dirty="0">
                <a:solidFill>
                  <a:srgbClr val="FFFFFF"/>
                </a:solidFill>
                <a:effectLst/>
                <a:latin typeface="Cambria Math" panose="02040503050406030204" pitchFamily="18" charset="0"/>
                <a:ea typeface="Cambria Math" panose="02040503050406030204" pitchFamily="18" charset="0"/>
              </a:rPr>
              <a:t>Li-Fi works by using LED lights to transmit data. The LED lights are modulated at a high frequency, which allows them to transmit data. The data is transmitted by varying the intensity of the light. The receiver, which is typically a photodiode or a camera, detects the changes in the light intensity and decodes the data. The modulation frequency is typically in the range of several megahertz to several gigahertz.</a:t>
            </a:r>
          </a:p>
          <a:p>
            <a:pPr marL="0" indent="0" algn="just">
              <a:buNone/>
            </a:pPr>
            <a:endParaRPr lang="en-US" sz="2200" b="1" i="0" dirty="0">
              <a:solidFill>
                <a:srgbClr val="FFFFFF"/>
              </a:solidFill>
              <a:effectLst/>
              <a:latin typeface="Cambria Math" panose="02040503050406030204" pitchFamily="18" charset="0"/>
              <a:ea typeface="Cambria Math" panose="02040503050406030204" pitchFamily="18" charset="0"/>
            </a:endParaRPr>
          </a:p>
          <a:p>
            <a:pPr algn="just"/>
            <a:endParaRPr lang="en-US" sz="2200" b="1" i="0" dirty="0">
              <a:solidFill>
                <a:srgbClr val="FFFFFF"/>
              </a:solidFill>
              <a:effectLst/>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xmlns="" val="1920698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xmlns="" id="{883FB2E1-75F4-CE3D-FC14-70C75C7A4415}"/>
              </a:ext>
            </a:extLst>
          </p:cNvPr>
          <p:cNvSpPr>
            <a:spLocks noGrp="1"/>
          </p:cNvSpPr>
          <p:nvPr>
            <p:ph idx="1"/>
          </p:nvPr>
        </p:nvSpPr>
        <p:spPr>
          <a:xfrm>
            <a:off x="608061" y="761280"/>
            <a:ext cx="8596668" cy="3880773"/>
          </a:xfrm>
        </p:spPr>
        <p:txBody>
          <a:bodyPr>
            <a:normAutofit/>
          </a:bodyPr>
          <a:lstStyle/>
          <a:p>
            <a:pPr algn="l"/>
            <a:r>
              <a:rPr lang="en-US" sz="2200" b="1" i="0" dirty="0">
                <a:solidFill>
                  <a:srgbClr val="FFFFFF"/>
                </a:solidFill>
                <a:effectLst/>
                <a:latin typeface="clcicgqyw0002obe2xroteu2c"/>
              </a:rPr>
              <a:t>Advantages of Li-Fi</a:t>
            </a:r>
          </a:p>
          <a:p>
            <a:pPr algn="just"/>
            <a:r>
              <a:rPr lang="en-US" sz="2200" i="0" dirty="0">
                <a:solidFill>
                  <a:srgbClr val="FFFFFF"/>
                </a:solidFill>
                <a:effectLst/>
                <a:latin typeface="Cambria Math" panose="02040503050406030204" pitchFamily="18" charset="0"/>
                <a:ea typeface="Cambria Math" panose="02040503050406030204" pitchFamily="18" charset="0"/>
              </a:rPr>
              <a:t>Li-Fi is faster than traditional Wi-Fi because it uses light waves, which have a higher frequency than radio </a:t>
            </a:r>
            <a:r>
              <a:rPr lang="en-US" sz="2200" i="0" dirty="0" err="1">
                <a:solidFill>
                  <a:srgbClr val="FFFFFF"/>
                </a:solidFill>
                <a:effectLst/>
                <a:latin typeface="Cambria Math" panose="02040503050406030204" pitchFamily="18" charset="0"/>
                <a:ea typeface="Cambria Math" panose="02040503050406030204" pitchFamily="18" charset="0"/>
              </a:rPr>
              <a:t>waves.Li</a:t>
            </a:r>
            <a:r>
              <a:rPr lang="en-US" sz="2200" i="0" dirty="0">
                <a:solidFill>
                  <a:srgbClr val="FFFFFF"/>
                </a:solidFill>
                <a:effectLst/>
                <a:latin typeface="Cambria Math" panose="02040503050406030204" pitchFamily="18" charset="0"/>
                <a:ea typeface="Cambria Math" panose="02040503050406030204" pitchFamily="18" charset="0"/>
              </a:rPr>
              <a:t>-Fi is more secure than traditional Wi-Fi because light waves cannot penetrate walls, making it difficult for hackers to intercept the </a:t>
            </a:r>
            <a:r>
              <a:rPr lang="en-US" sz="2200" i="0" dirty="0" err="1">
                <a:solidFill>
                  <a:srgbClr val="FFFFFF"/>
                </a:solidFill>
                <a:effectLst/>
                <a:latin typeface="Cambria Math" panose="02040503050406030204" pitchFamily="18" charset="0"/>
                <a:ea typeface="Cambria Math" panose="02040503050406030204" pitchFamily="18" charset="0"/>
              </a:rPr>
              <a:t>data.Li</a:t>
            </a:r>
            <a:r>
              <a:rPr lang="en-US" sz="2200" i="0" dirty="0">
                <a:solidFill>
                  <a:srgbClr val="FFFFFF"/>
                </a:solidFill>
                <a:effectLst/>
                <a:latin typeface="Cambria Math" panose="02040503050406030204" pitchFamily="18" charset="0"/>
                <a:ea typeface="Cambria Math" panose="02040503050406030204" pitchFamily="18" charset="0"/>
              </a:rPr>
              <a:t>-Fi is more energy-efficient than traditional Wi-Fi because LED lights consume less power than Wi-Fi transmitters.</a:t>
            </a:r>
          </a:p>
          <a:p>
            <a:endParaRPr lang="en-IN" sz="2200" dirty="0"/>
          </a:p>
        </p:txBody>
      </p:sp>
      <p:pic>
        <p:nvPicPr>
          <p:cNvPr id="5" name="Picture 4">
            <a:extLst>
              <a:ext uri="{FF2B5EF4-FFF2-40B4-BE49-F238E27FC236}">
                <a16:creationId xmlns:a16="http://schemas.microsoft.com/office/drawing/2014/main" xmlns="" id="{D8B8D39D-2252-4DFC-4B9C-D980CDD8B87F}"/>
              </a:ext>
            </a:extLst>
          </p:cNvPr>
          <p:cNvPicPr>
            <a:picLocks noChangeAspect="1"/>
          </p:cNvPicPr>
          <p:nvPr/>
        </p:nvPicPr>
        <p:blipFill>
          <a:blip r:embed="rId2"/>
          <a:stretch>
            <a:fillRect/>
          </a:stretch>
        </p:blipFill>
        <p:spPr>
          <a:xfrm>
            <a:off x="1274618" y="3602182"/>
            <a:ext cx="3990109" cy="2992582"/>
          </a:xfrm>
          <a:prstGeom prst="rect">
            <a:avLst/>
          </a:prstGeom>
        </p:spPr>
      </p:pic>
      <p:pic>
        <p:nvPicPr>
          <p:cNvPr id="7" name="Picture 6">
            <a:extLst>
              <a:ext uri="{FF2B5EF4-FFF2-40B4-BE49-F238E27FC236}">
                <a16:creationId xmlns:a16="http://schemas.microsoft.com/office/drawing/2014/main" xmlns="" id="{CEAAEABA-5CC4-33B7-1289-2BE9ECFF6892}"/>
              </a:ext>
            </a:extLst>
          </p:cNvPr>
          <p:cNvPicPr>
            <a:picLocks noChangeAspect="1"/>
          </p:cNvPicPr>
          <p:nvPr/>
        </p:nvPicPr>
        <p:blipFill>
          <a:blip r:embed="rId3"/>
          <a:stretch>
            <a:fillRect/>
          </a:stretch>
        </p:blipFill>
        <p:spPr>
          <a:xfrm>
            <a:off x="5881176" y="3602181"/>
            <a:ext cx="3990110" cy="2992583"/>
          </a:xfrm>
          <a:prstGeom prst="rect">
            <a:avLst/>
          </a:prstGeom>
        </p:spPr>
      </p:pic>
    </p:spTree>
    <p:extLst>
      <p:ext uri="{BB962C8B-B14F-4D97-AF65-F5344CB8AC3E}">
        <p14:creationId xmlns:p14="http://schemas.microsoft.com/office/powerpoint/2010/main" xmlns="" val="27603256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8ECFF8-3E06-5245-491A-6C5D52B09B45}"/>
              </a:ext>
            </a:extLst>
          </p:cNvPr>
          <p:cNvSpPr>
            <a:spLocks noGrp="1"/>
          </p:cNvSpPr>
          <p:nvPr>
            <p:ph type="title"/>
          </p:nvPr>
        </p:nvSpPr>
        <p:spPr/>
        <p:txBody>
          <a:bodyPr>
            <a:normAutofit/>
          </a:bodyPr>
          <a:lstStyle/>
          <a:p>
            <a:r>
              <a:rPr lang="en-US" b="1" u="none" strike="noStrike" dirty="0">
                <a:solidFill>
                  <a:schemeClr val="accent6">
                    <a:lumMod val="75000"/>
                  </a:schemeClr>
                </a:solidFill>
                <a:effectLst/>
                <a:uFill>
                  <a:solidFill>
                    <a:srgbClr val="000000"/>
                  </a:solidFill>
                </a:uFill>
                <a:latin typeface="Algerian" panose="04020705040A02060702" pitchFamily="82" charset="0"/>
                <a:ea typeface="Cambria Math" panose="02040503050406030204" pitchFamily="18" charset="0"/>
                <a:cs typeface="MS PGothic" panose="020B0600070205080204" pitchFamily="34" charset="-128"/>
              </a:rPr>
              <a:t>Flowchart:                                                                                                                                               </a:t>
            </a:r>
            <a:r>
              <a:rPr lang="en-IN" u="none" strike="noStrike" dirty="0">
                <a:solidFill>
                  <a:schemeClr val="accent6">
                    <a:lumMod val="75000"/>
                  </a:schemeClr>
                </a:solidFill>
                <a:effectLst/>
                <a:uFill>
                  <a:solidFill>
                    <a:srgbClr val="000000"/>
                  </a:solidFill>
                </a:uFill>
                <a:latin typeface="Algerian" panose="04020705040A02060702" pitchFamily="82" charset="0"/>
                <a:ea typeface="Cambria Math" panose="02040503050406030204" pitchFamily="18" charset="0"/>
                <a:cs typeface="MS PGothic" panose="020B0600070205080204" pitchFamily="34" charset="-128"/>
              </a:rPr>
              <a:t/>
            </a:r>
            <a:br>
              <a:rPr lang="en-IN" u="none" strike="noStrike" dirty="0">
                <a:solidFill>
                  <a:schemeClr val="accent6">
                    <a:lumMod val="75000"/>
                  </a:schemeClr>
                </a:solidFill>
                <a:effectLst/>
                <a:uFill>
                  <a:solidFill>
                    <a:srgbClr val="000000"/>
                  </a:solidFill>
                </a:uFill>
                <a:latin typeface="Algerian" panose="04020705040A02060702" pitchFamily="82" charset="0"/>
                <a:ea typeface="Cambria Math" panose="02040503050406030204" pitchFamily="18" charset="0"/>
                <a:cs typeface="MS PGothic" panose="020B0600070205080204" pitchFamily="34" charset="-128"/>
              </a:rPr>
            </a:br>
            <a:endParaRPr lang="en-IN" dirty="0">
              <a:solidFill>
                <a:schemeClr val="accent6">
                  <a:lumMod val="75000"/>
                </a:schemeClr>
              </a:solidFill>
              <a:latin typeface="Algerian" panose="04020705040A02060702" pitchFamily="82" charset="0"/>
              <a:ea typeface="Cambria Math" panose="02040503050406030204" pitchFamily="18" charset="0"/>
            </a:endParaRPr>
          </a:p>
        </p:txBody>
      </p:sp>
      <p:pic>
        <p:nvPicPr>
          <p:cNvPr id="4" name="Picture 3">
            <a:extLst>
              <a:ext uri="{FF2B5EF4-FFF2-40B4-BE49-F238E27FC236}">
                <a16:creationId xmlns:a16="http://schemas.microsoft.com/office/drawing/2014/main" xmlns="" id="{FCFDAAA6-46C5-C37F-FF0D-53AD7F594DB2}"/>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428963" y="1279525"/>
            <a:ext cx="9105562" cy="4978400"/>
          </a:xfrm>
          <a:prstGeom prst="rect">
            <a:avLst/>
          </a:prstGeom>
        </p:spPr>
      </p:pic>
    </p:spTree>
    <p:extLst>
      <p:ext uri="{BB962C8B-B14F-4D97-AF65-F5344CB8AC3E}">
        <p14:creationId xmlns:p14="http://schemas.microsoft.com/office/powerpoint/2010/main" xmlns="" val="4225144856"/>
      </p:ext>
    </p:extLst>
  </p:cSld>
  <p:clrMapOvr>
    <a:masterClrMapping/>
  </p:clrMapOvr>
</p:sld>
</file>

<file path=ppt/theme/theme1.xml><?xml version="1.0" encoding="utf-8"?>
<a:theme xmlns:a="http://schemas.openxmlformats.org/drawingml/2006/main" name="Facet">
  <a:themeElements>
    <a:clrScheme name="Office 2007 - 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xmlns="" name="Facet" id="{C0C680CD-088A-49FC-A102-D699147F32B2}" vid="{8C59B386-999D-4CB6-B907-9F3997C027CC}"/>
    </a:ext>
  </a:extLst>
</a:theme>
</file>

<file path=docProps/app.xml><?xml version="1.0" encoding="utf-8"?>
<Properties xmlns="http://schemas.openxmlformats.org/officeDocument/2006/extended-properties" xmlns:vt="http://schemas.openxmlformats.org/officeDocument/2006/docPropsVTypes">
  <Template/>
  <TotalTime>75</TotalTime>
  <Words>928</Words>
  <Application>Microsoft Office PowerPoint</Application>
  <PresentationFormat>Custom</PresentationFormat>
  <Paragraphs>43</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Facet</vt:lpstr>
      <vt:lpstr>Li-Fi Text Communication Between Two Arduino   by:-Nikhil goyal</vt:lpstr>
      <vt:lpstr>GROUP MEMBERS</vt:lpstr>
      <vt:lpstr>Introduction </vt:lpstr>
      <vt:lpstr>Project Objective </vt:lpstr>
      <vt:lpstr>Problem Statement</vt:lpstr>
      <vt:lpstr>Problem Solution</vt:lpstr>
      <vt:lpstr>Working Principle of Li-Fi </vt:lpstr>
      <vt:lpstr>Slide 8</vt:lpstr>
      <vt:lpstr>Flowchart:                                                                                                                                                </vt:lpstr>
      <vt:lpstr>Arduino Uno and Li-Fi Shield </vt:lpstr>
      <vt:lpstr>Slide 11</vt:lpstr>
      <vt:lpstr>Testing and Results </vt:lpstr>
      <vt:lpstr>Conclusion and Future Scope </vt:lpstr>
      <vt:lpstr>Slide 14</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Li-Fi Text Communication Between Two Arduino</dc:title>
  <dc:creator>kshitiz namdeo</dc:creator>
  <cp:lastModifiedBy>ASUS</cp:lastModifiedBy>
  <cp:revision>4</cp:revision>
  <dcterms:created xsi:type="dcterms:W3CDTF">2023-10-20T03:44:25Z</dcterms:created>
  <dcterms:modified xsi:type="dcterms:W3CDTF">2024-09-19T16:45:49Z</dcterms:modified>
</cp:coreProperties>
</file>

<file path=docProps/thumbnail.jpeg>
</file>